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90" r:id="rId9"/>
    <p:sldId id="293" r:id="rId10"/>
    <p:sldId id="294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2" r:id="rId28"/>
    <p:sldId id="285" r:id="rId29"/>
    <p:sldId id="287" r:id="rId30"/>
    <p:sldId id="295" r:id="rId31"/>
    <p:sldId id="296" r:id="rId32"/>
    <p:sldId id="292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638" autoAdjust="0"/>
    <p:restoredTop sz="96404" autoAdjust="0"/>
  </p:normalViewPr>
  <p:slideViewPr>
    <p:cSldViewPr snapToGrid="0">
      <p:cViewPr varScale="1">
        <p:scale>
          <a:sx n="104" d="100"/>
          <a:sy n="104" d="100"/>
        </p:scale>
        <p:origin x="144" y="264"/>
      </p:cViewPr>
      <p:guideLst/>
    </p:cSldViewPr>
  </p:slideViewPr>
  <p:outlineViewPr>
    <p:cViewPr>
      <p:scale>
        <a:sx n="33" d="100"/>
        <a:sy n="33" d="100"/>
      </p:scale>
      <p:origin x="0" y="-1960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14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5611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66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6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04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837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8026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16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335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166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F816FDE-1570-48B6-AC50-D9CA241978A7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0E288AFA-137B-4FE0-9852-967436B6AF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66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isk.yandex.ru/i/39e3IEBR2FKQgQ" TargetMode="External"/><Relationship Id="rId7" Type="http://schemas.openxmlformats.org/officeDocument/2006/relationships/hyperlink" Target="https://disk.yandex.ru/i/5YTIFT9CFJj3MA" TargetMode="External"/><Relationship Id="rId2" Type="http://schemas.openxmlformats.org/officeDocument/2006/relationships/hyperlink" Target="https://disk.yandex.ru/i/QZC8yJnhYD6n4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isk.yandex.ru/i/fS3rEu-XburVCg" TargetMode="External"/><Relationship Id="rId5" Type="http://schemas.openxmlformats.org/officeDocument/2006/relationships/hyperlink" Target="https://disk.yandex.ru/i/9fcWFHS7Q4-bQA" TargetMode="External"/><Relationship Id="rId4" Type="http://schemas.openxmlformats.org/officeDocument/2006/relationships/hyperlink" Target="https://disk.yandex.ru/i/p0tpWjV4Wys0xg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1BB052-23DF-16F5-1D9A-AA6FF044D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486968"/>
            <a:ext cx="9388979" cy="3770832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ПРОГРАММА ДОШКОЛЬНОГО ОБРАЗОВАНИЯ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Государственного бюджетного дошкольного образовательного учреждения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детского сада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№93 комбинированного вида                                                                  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Выборгского района Санкт-Петербурга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(ГБДОУ детский сад </a:t>
            </a:r>
            <a:r>
              <a:rPr lang="ru-RU" sz="2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№93 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Выборгского района Санкт-Петербурга)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422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506" y="257695"/>
            <a:ext cx="11737570" cy="5838305"/>
          </a:xfrm>
        </p:spPr>
        <p:txBody>
          <a:bodyPr>
            <a:normAutofit fontScale="92500" lnSpcReduction="20000"/>
          </a:bodyPr>
          <a:lstStyle/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вступать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коммуникативное взаимодействие с горожанами – носителями разного культурного опыта и информации (понимать к кому из горожан можно обратиться за интересующей информацией, уметь выстраивать обращение, формулировать и задавать вопросы, соблюдать этические нормы общения и пр.); 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рассказать о любимом уголке города (достопримечательности, музее, театре и пр.); 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назвать не менее 3-х специфических (отличительных) особенностей Санкт-Петербурга;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перечислить официальные (герб, флаг, гимн) и неофициальные (достопримечательности городского центра) символы Санкт-Петербурга, узнавать их на фотографиях и в реальной городской среде;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узнать по изображению не менее 5 достопримечательностей исторического центра Санкт-Петербурга;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назвать не менее 3-х городских традиций современного Санкт-Петербурга;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проявлять готовность участвовать в традиционных городских событиях (праздниках, акциях, фестивалях и пр.); 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объяснить важность соблюдения бережного отношения к объектам культурного и природного наследия города; 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выразить  свое личное отношение к городу (в рисунке, словах и пр.). 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907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BE562E2-8421-539C-E112-C7D5CACEC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1652"/>
            <a:ext cx="10515600" cy="5775311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50000"/>
              </a:lnSpc>
            </a:pP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  <a:p>
            <a:pPr algn="just">
              <a:lnSpc>
                <a:spcPct val="150000"/>
              </a:lnSpc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	Содержательный раздел обязательной части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2.1.1.	Описание образовательной деятельности в соответствии с направлениями развития ребенка, представленными в пяти образовательных областях ФОП ДО и с учетом используемых методических пособий, обеспечивающих реализацию данного содержания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Содержание данного раздела обязательной части Программы соответствует содержанию раздела 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III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«Содержательный раздел» ФОП ДО и определяет возрастные линии образовательной деятельности дошкольной образовательной организации по основным направлениям развития детей дошкольного возраста (социально-коммуникативного, познавательного, речевого, художественно-эстетического, физического развития).</a:t>
            </a: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42900" algn="just">
              <a:lnSpc>
                <a:spcPct val="150000"/>
              </a:lnSpc>
            </a:pPr>
            <a:r>
              <a:rPr lang="ru-RU" sz="28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Задачи и содержание образовательной деятельности в каждой образовательной области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предусмотренные для освоения в каждой возрастной группе детей в возрасте от двух до семи-восьми лет, представлены в двух видах:</a:t>
            </a: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"/>
            </a:pP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файлового каталога электронных документов в формате Word, содержащих задачи и содержание по пяти образовательным областям, которые оформляются в виде гиперссылок на название образовательной области;</a:t>
            </a: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Font typeface="Symbol" panose="05050102010706020507" pitchFamily="18" charset="2"/>
              <a:buChar char=""/>
            </a:pP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ссылок в тексте Программы, представленных виде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названия </a:t>
            </a:r>
            <a:r>
              <a:rPr lang="ru-RU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</a:rPr>
              <a:t>раздела ФОП ДО, конкретных пунктов и страниц в таблице 4. </a:t>
            </a:r>
            <a:endParaRPr lang="ru-RU" sz="28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476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383CED7-1B78-B35A-3CAB-E2B30DAEF7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8891"/>
            <a:ext cx="10515600" cy="5368071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ru-RU" sz="1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Сопряжённость ценностей направлений воспитания и пяти образовательных областей, представлены в таблице 5, где в ячейках образовательных областей зафиксированы пункты ФОП ДО, содержание которых говорит о решении совокупных задач воспитания в рамках образовательных областей по формированию ценностей.</a:t>
            </a:r>
          </a:p>
          <a:p>
            <a:endParaRPr lang="ru-RU" sz="1400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61005F2-CA45-83E8-1377-1D48DBAF0837}"/>
              </a:ext>
            </a:extLst>
          </p:cNvPr>
          <p:cNvGraphicFramePr>
            <a:graphicFrameLocks noGrp="1"/>
          </p:cNvGraphicFramePr>
          <p:nvPr/>
        </p:nvGraphicFramePr>
        <p:xfrm>
          <a:off x="1900965" y="1825625"/>
          <a:ext cx="8390070" cy="4351338"/>
        </p:xfrm>
        <a:graphic>
          <a:graphicData uri="http://schemas.openxmlformats.org/drawingml/2006/table">
            <a:tbl>
              <a:tblPr firstRow="1" firstCol="1" bandRow="1"/>
              <a:tblGrid>
                <a:gridCol w="1583795">
                  <a:extLst>
                    <a:ext uri="{9D8B030D-6E8A-4147-A177-3AD203B41FA5}">
                      <a16:colId xmlns:a16="http://schemas.microsoft.com/office/drawing/2014/main" val="2574421555"/>
                    </a:ext>
                  </a:extLst>
                </a:gridCol>
                <a:gridCol w="1187027">
                  <a:extLst>
                    <a:ext uri="{9D8B030D-6E8A-4147-A177-3AD203B41FA5}">
                      <a16:colId xmlns:a16="http://schemas.microsoft.com/office/drawing/2014/main" val="3709680653"/>
                    </a:ext>
                  </a:extLst>
                </a:gridCol>
                <a:gridCol w="1183748">
                  <a:extLst>
                    <a:ext uri="{9D8B030D-6E8A-4147-A177-3AD203B41FA5}">
                      <a16:colId xmlns:a16="http://schemas.microsoft.com/office/drawing/2014/main" val="310153178"/>
                    </a:ext>
                  </a:extLst>
                </a:gridCol>
                <a:gridCol w="1108875">
                  <a:extLst>
                    <a:ext uri="{9D8B030D-6E8A-4147-A177-3AD203B41FA5}">
                      <a16:colId xmlns:a16="http://schemas.microsoft.com/office/drawing/2014/main" val="829853990"/>
                    </a:ext>
                  </a:extLst>
                </a:gridCol>
                <a:gridCol w="1108875">
                  <a:extLst>
                    <a:ext uri="{9D8B030D-6E8A-4147-A177-3AD203B41FA5}">
                      <a16:colId xmlns:a16="http://schemas.microsoft.com/office/drawing/2014/main" val="224751544"/>
                    </a:ext>
                  </a:extLst>
                </a:gridCol>
                <a:gridCol w="1108875">
                  <a:extLst>
                    <a:ext uri="{9D8B030D-6E8A-4147-A177-3AD203B41FA5}">
                      <a16:colId xmlns:a16="http://schemas.microsoft.com/office/drawing/2014/main" val="3450801316"/>
                    </a:ext>
                  </a:extLst>
                </a:gridCol>
                <a:gridCol w="1108875">
                  <a:extLst>
                    <a:ext uri="{9D8B030D-6E8A-4147-A177-3AD203B41FA5}">
                      <a16:colId xmlns:a16="http://schemas.microsoft.com/office/drawing/2014/main" val="507962932"/>
                    </a:ext>
                  </a:extLst>
                </a:gridCol>
              </a:tblGrid>
              <a:tr h="157396"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Образовательные области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3566699"/>
                  </a:ext>
                </a:extLst>
              </a:tr>
              <a:tr h="472187"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Направления воспитания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Ценности воспитания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Социально-коммуникативное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п.18.8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Познавательное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п.19.8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Речевое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п.20.8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Художественно-эстетическое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п.21.8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п.22.8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135457"/>
                  </a:ext>
                </a:extLst>
              </a:tr>
              <a:tr h="248117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патриотическое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Родина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158830"/>
                  </a:ext>
                </a:extLst>
              </a:tr>
              <a:tr h="248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природа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443268"/>
                  </a:ext>
                </a:extLst>
              </a:tr>
              <a:tr h="248117">
                <a:tc rowSpan="3"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духовно-нравственное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милосердие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332571"/>
                  </a:ext>
                </a:extLst>
              </a:tr>
              <a:tr h="248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жизнь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6867975"/>
                  </a:ext>
                </a:extLst>
              </a:tr>
              <a:tr h="248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добро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86609"/>
                  </a:ext>
                </a:extLst>
              </a:tr>
              <a:tr h="248117">
                <a:tc rowSpan="4"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090133"/>
                  </a:ext>
                </a:extLst>
              </a:tr>
              <a:tr h="248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семья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523845"/>
                  </a:ext>
                </a:extLst>
              </a:tr>
              <a:tr h="248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дружба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9859290"/>
                  </a:ext>
                </a:extLst>
              </a:tr>
              <a:tr h="248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сотрудничество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6261729"/>
                  </a:ext>
                </a:extLst>
              </a:tr>
              <a:tr h="248117"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познавательное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познание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600191"/>
                  </a:ext>
                </a:extLst>
              </a:tr>
              <a:tr h="248117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физическое и оздоровительное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жизнь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869275"/>
                  </a:ext>
                </a:extLst>
              </a:tr>
              <a:tr h="248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здоровье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187800"/>
                  </a:ext>
                </a:extLst>
              </a:tr>
              <a:tr h="248117"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трудовое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380707"/>
                  </a:ext>
                </a:extLst>
              </a:tr>
              <a:tr h="248117">
                <a:tc rowSpan="2"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эстетическое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25089366"/>
                  </a:ext>
                </a:extLst>
              </a:tr>
              <a:tr h="2481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красота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23" marR="59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9023" marR="5902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1801448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79EE908-8798-C53B-AC10-92D9AB097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238" y="18256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Таблица 5</a:t>
            </a:r>
            <a:endParaRPr kumimoji="0" lang="ru-RU" altLang="ru-RU" sz="12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2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72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F73A112-44B4-7A80-98DE-043424B0A4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521497"/>
              </p:ext>
            </p:extLst>
          </p:nvPr>
        </p:nvGraphicFramePr>
        <p:xfrm>
          <a:off x="2787332" y="776023"/>
          <a:ext cx="6617335" cy="1645920"/>
        </p:xfrm>
        <a:graphic>
          <a:graphicData uri="http://schemas.openxmlformats.org/drawingml/2006/table">
            <a:tbl>
              <a:tblPr firstRow="1" firstCol="1" bandRow="1"/>
              <a:tblGrid>
                <a:gridCol w="1441450">
                  <a:extLst>
                    <a:ext uri="{9D8B030D-6E8A-4147-A177-3AD203B41FA5}">
                      <a16:colId xmlns:a16="http://schemas.microsoft.com/office/drawing/2014/main" val="1011909555"/>
                    </a:ext>
                  </a:extLst>
                </a:gridCol>
                <a:gridCol w="1433830">
                  <a:extLst>
                    <a:ext uri="{9D8B030D-6E8A-4147-A177-3AD203B41FA5}">
                      <a16:colId xmlns:a16="http://schemas.microsoft.com/office/drawing/2014/main" val="1945434551"/>
                    </a:ext>
                  </a:extLst>
                </a:gridCol>
                <a:gridCol w="1663065">
                  <a:extLst>
                    <a:ext uri="{9D8B030D-6E8A-4147-A177-3AD203B41FA5}">
                      <a16:colId xmlns:a16="http://schemas.microsoft.com/office/drawing/2014/main" val="1776085943"/>
                    </a:ext>
                  </a:extLst>
                </a:gridCol>
                <a:gridCol w="2078990">
                  <a:extLst>
                    <a:ext uri="{9D8B030D-6E8A-4147-A177-3AD203B41FA5}">
                      <a16:colId xmlns:a16="http://schemas.microsoft.com/office/drawing/2014/main" val="208297426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ОБРАЗОВАТЕЛЬНАЯ ДЕЯТЕЛЬНОСТЬ </a:t>
                      </a: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(п.24.1., стр.152)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(основные компоненты)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0053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4577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осуществляемая в процессе организации различных видов детской деятельности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осуществляемая в ходе режимных процессов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самостоятельная деятельность детей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взаимодействие с семьями детей по реализации Программы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8993139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85A3079-6293-9BC4-4E7E-24D28CB80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840500"/>
              </p:ext>
            </p:extLst>
          </p:nvPr>
        </p:nvGraphicFramePr>
        <p:xfrm>
          <a:off x="350378" y="2650543"/>
          <a:ext cx="11297541" cy="3857494"/>
        </p:xfrm>
        <a:graphic>
          <a:graphicData uri="http://schemas.openxmlformats.org/drawingml/2006/table">
            <a:tbl>
              <a:tblPr firstRow="1" firstCol="1" bandRow="1"/>
              <a:tblGrid>
                <a:gridCol w="2060900">
                  <a:extLst>
                    <a:ext uri="{9D8B030D-6E8A-4147-A177-3AD203B41FA5}">
                      <a16:colId xmlns:a16="http://schemas.microsoft.com/office/drawing/2014/main" val="1701758069"/>
                    </a:ext>
                  </a:extLst>
                </a:gridCol>
                <a:gridCol w="1996935">
                  <a:extLst>
                    <a:ext uri="{9D8B030D-6E8A-4147-A177-3AD203B41FA5}">
                      <a16:colId xmlns:a16="http://schemas.microsoft.com/office/drawing/2014/main" val="1078563359"/>
                    </a:ext>
                  </a:extLst>
                </a:gridCol>
                <a:gridCol w="1929722">
                  <a:extLst>
                    <a:ext uri="{9D8B030D-6E8A-4147-A177-3AD203B41FA5}">
                      <a16:colId xmlns:a16="http://schemas.microsoft.com/office/drawing/2014/main" val="1598469217"/>
                    </a:ext>
                  </a:extLst>
                </a:gridCol>
                <a:gridCol w="2267964">
                  <a:extLst>
                    <a:ext uri="{9D8B030D-6E8A-4147-A177-3AD203B41FA5}">
                      <a16:colId xmlns:a16="http://schemas.microsoft.com/office/drawing/2014/main" val="115408133"/>
                    </a:ext>
                  </a:extLst>
                </a:gridCol>
                <a:gridCol w="3042020">
                  <a:extLst>
                    <a:ext uri="{9D8B030D-6E8A-4147-A177-3AD203B41FA5}">
                      <a16:colId xmlns:a16="http://schemas.microsoft.com/office/drawing/2014/main" val="1628464131"/>
                    </a:ext>
                  </a:extLst>
                </a:gridCol>
              </a:tblGrid>
              <a:tr h="435311">
                <a:tc gridSpan="5">
                  <a:txBody>
                    <a:bodyPr/>
                    <a:lstStyle/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ОБРАЗОВАТЕЛЬНАЯ ДЕЯТЕЛЬНОСТЬ </a:t>
                      </a: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(п.24.1., стр.152)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(совместная деятельность педагога и детей, самостоятельная деятельность детей)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(этапы формирования самостоятельности)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9257152"/>
                  </a:ext>
                </a:extLst>
              </a:tr>
              <a:tr h="145104"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3890573"/>
                  </a:ext>
                </a:extLst>
              </a:tr>
              <a:tr h="3186934"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совместная деятельность педагога с ребенком, где, взаимодействуя с ребенком, он выполняет функции педагога: </a:t>
                      </a:r>
                      <a:r>
                        <a:rPr lang="ru-RU" sz="11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обучает ребенка чему-то новому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совместная деятельность ребенка с педагогом, при которой </a:t>
                      </a:r>
                      <a:r>
                        <a:rPr lang="ru-RU" sz="11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ребенок и педагог – равноправные партнеры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совместная деятельность группы детей под руководством педагога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который на правах участника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деятельности на всех этапах ее выполнения (от планирования до завершения) </a:t>
                      </a:r>
                      <a:r>
                        <a:rPr lang="ru-RU" sz="11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направляет совместную деятельность группы детей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совместная деятельность детей со сверстниками без участия педагога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но по его заданию. </a:t>
                      </a:r>
                      <a:r>
                        <a:rPr lang="ru-RU" sz="11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в этой ситуации не является участником деятельности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1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 выступает в роли ее организатора</a:t>
                      </a:r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ставящего задачу группе детей, тем самым, актуализируя лидерские ресурсы самих детей</a:t>
                      </a: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самостоятельная,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спонтанно возникающая, совместная деятельность детей без всякого участия педагога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Это могут быть самостоятельные игры детей (сюжетно-ролевые, режиссерские, театрализованные, игры с правилами, музыкальные и другое), самостоятельная изобразительная деятельность по выбору детей, самостоятельная познавательно-исследовательская деятельность (опыты, эксперименты и другое)</a:t>
                      </a:r>
                    </a:p>
                  </a:txBody>
                  <a:tcPr marL="62760" marR="627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5602330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98387FBB-68E8-8633-4116-1CBDA80EE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828" y="167822"/>
            <a:ext cx="11665009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dirty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2.1.2.1. Особенности образовательной деятельности разных видов и культурных практик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образовательной деятельности в ходе образовательного процесса представлена в таблице 7 с указанием на нумерацию пунктов и страниц текста ФОП ДО.</a:t>
            </a:r>
            <a:endParaRPr kumimoji="0" lang="ru-RU" alt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Таблица 7</a:t>
            </a: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28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58E9BBEF-F82E-6AD4-F3F3-371D160823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747226"/>
              </p:ext>
            </p:extLst>
          </p:nvPr>
        </p:nvGraphicFramePr>
        <p:xfrm>
          <a:off x="418743" y="632389"/>
          <a:ext cx="11357362" cy="5956416"/>
        </p:xfrm>
        <a:graphic>
          <a:graphicData uri="http://schemas.openxmlformats.org/drawingml/2006/table">
            <a:tbl>
              <a:tblPr firstRow="1" firstCol="1" bandRow="1"/>
              <a:tblGrid>
                <a:gridCol w="5678681">
                  <a:extLst>
                    <a:ext uri="{9D8B030D-6E8A-4147-A177-3AD203B41FA5}">
                      <a16:colId xmlns:a16="http://schemas.microsoft.com/office/drawing/2014/main" val="825301061"/>
                    </a:ext>
                  </a:extLst>
                </a:gridCol>
                <a:gridCol w="5678681">
                  <a:extLst>
                    <a:ext uri="{9D8B030D-6E8A-4147-A177-3AD203B41FA5}">
                      <a16:colId xmlns:a16="http://schemas.microsoft.com/office/drawing/2014/main" val="2671302350"/>
                    </a:ext>
                  </a:extLst>
                </a:gridCol>
              </a:tblGrid>
              <a:tr h="193748">
                <a:tc gridSpan="2">
                  <a:txBody>
                    <a:bodyPr/>
                    <a:lstStyle/>
                    <a:p>
                      <a:pPr algn="ctr"/>
                      <a:r>
                        <a:rPr lang="ru-RU" sz="9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ОБРАЗОВАТЕЛЬНАЯ ДЕЯТЕЛЬНОСТЬ </a:t>
                      </a:r>
                      <a:r>
                        <a:rPr lang="ru-RU" sz="9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(п.24.10, стр.154, п.24.16, стр.155)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4907003"/>
                  </a:ext>
                </a:extLst>
              </a:tr>
              <a:tr h="19374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утренний отрезок времени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 второй половине дня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8952428"/>
                  </a:ext>
                </a:extLst>
              </a:tr>
              <a:tr h="774994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игровые ситуации, индивидуальные игры и игры небольшими подгруппами (сюжетно-ролевые, режиссерские, дидактические, подвижные, музыкальные и другие)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элементарная трудовая деятельность детей (уборка групповой комнаты; ремонт книг, настольно-печатных игр; стирка кукольного белья; изготовление игрушек-самоделок для игр малышей)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49905895"/>
                  </a:ext>
                </a:extLst>
              </a:tr>
              <a:tr h="774994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беседы с детьми по их интересам, развивающее общение педагога с детьми (в том числе в форме утреннего и вечернего круга), рассматривание картин, иллюстраций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зрелищных мероприятий, развлечений, праздников (кукольный, настольный, теневой театры, игры-драматизации; концерты; спортивные, музыкальные и литературные досуги и другое)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3695810"/>
                  </a:ext>
                </a:extLst>
              </a:tr>
              <a:tr h="774994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практические, проблемные ситуации, упражнения (по освоению культурно-гигиенических навыков и культуры здоровья, правил и норм поведения и другие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игровые ситуации, индивидуальные игры и игры небольшими подгруппами (сюжетно-ролевые, режиссерские, дидактические, подвижные, музыкальные и другие)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2628816"/>
                  </a:ext>
                </a:extLst>
              </a:tr>
              <a:tr h="387496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наблюдения за объектами и явлениями природы, трудом взрослых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опыты и эксперименты, практико-ориентированные проекты, коллекционирование и другое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5038488"/>
                  </a:ext>
                </a:extLst>
              </a:tr>
              <a:tr h="77499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трудовые поручения и дежурства (сервировка стола к приему пищи, уход за комнатными растениями и другое)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чтение художественной литературы, прослушивание аудиозаписей, лучших образцов чтения, рассматривание иллюстраций, просмотр мультфильмов и так далее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0313580"/>
                  </a:ext>
                </a:extLst>
              </a:tr>
              <a:tr h="581245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индивидуальная работа с детьми в соответствии с задачами разных образовательных областей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слушание и исполнение музыкальных произведений, музыкально-ритмические движения, музыкальные игры и импровизации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1459819"/>
                  </a:ext>
                </a:extLst>
              </a:tr>
              <a:tr h="77499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продуктивная деятельность детей по интересам детей (рисование, конструирование, лепка и другое)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и (или) посещение выставок детского творчества, изобразительного искусства, мастерских; просмотр репродукций картин классиков и современных художников и другого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0319893"/>
                  </a:ext>
                </a:extLst>
              </a:tr>
              <a:tr h="387496"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оздоровительные и закаливающие процедуры, здоровьесберегающие мероприятия, двигательная деятельность (подвижные игры, гимнастика и другое)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индивидуальная работа по всем видам деятельности и образовательным областям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4826"/>
                  </a:ext>
                </a:extLst>
              </a:tr>
              <a:tr h="337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работа с родителями (законными представителями)</a:t>
                      </a:r>
                    </a:p>
                  </a:txBody>
                  <a:tcPr marL="53077" marR="5307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1534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97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2B838F0C-13D8-8217-E90F-E038A51BAB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32979"/>
              </p:ext>
            </p:extLst>
          </p:nvPr>
        </p:nvGraphicFramePr>
        <p:xfrm>
          <a:off x="341833" y="282012"/>
          <a:ext cx="11613733" cy="6585254"/>
        </p:xfrm>
        <a:graphic>
          <a:graphicData uri="http://schemas.openxmlformats.org/drawingml/2006/table">
            <a:tbl>
              <a:tblPr firstRow="1" firstCol="1" bandRow="1"/>
              <a:tblGrid>
                <a:gridCol w="4363337">
                  <a:extLst>
                    <a:ext uri="{9D8B030D-6E8A-4147-A177-3AD203B41FA5}">
                      <a16:colId xmlns:a16="http://schemas.microsoft.com/office/drawing/2014/main" val="1038040609"/>
                    </a:ext>
                  </a:extLst>
                </a:gridCol>
                <a:gridCol w="3625198">
                  <a:extLst>
                    <a:ext uri="{9D8B030D-6E8A-4147-A177-3AD203B41FA5}">
                      <a16:colId xmlns:a16="http://schemas.microsoft.com/office/drawing/2014/main" val="3583421754"/>
                    </a:ext>
                  </a:extLst>
                </a:gridCol>
                <a:gridCol w="3625198">
                  <a:extLst>
                    <a:ext uri="{9D8B030D-6E8A-4147-A177-3AD203B41FA5}">
                      <a16:colId xmlns:a16="http://schemas.microsoft.com/office/drawing/2014/main" val="2805363437"/>
                    </a:ext>
                  </a:extLst>
                </a:gridCol>
              </a:tblGrid>
              <a:tr h="15425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ОБРАЗОВАТЕЛЬНАЯ ДЕЯТЕЛЬНОСТЬ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8540915"/>
                  </a:ext>
                </a:extLst>
              </a:tr>
              <a:tr h="270085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занятие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(п.24.11, стр.154, п.24.12, стр.155)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культурные практики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(п.24.18-24.22, стр.156-157)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735594"/>
                  </a:ext>
                </a:extLst>
              </a:tr>
              <a:tr h="261333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дело, занимательное и интересное детям, развивающее их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организовывать культурные практики педагог может во вторую половину дня 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95181"/>
                  </a:ext>
                </a:extLst>
              </a:tr>
              <a:tr h="914662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деятельность, направленная на освоение детьми одной или нескольких образовательных областей, или их интеграцию с использованием разнообразных форм и методов работы, выбор которых осуществляется педагогам самостоятельно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расширяют социальные и практические компоненты содержания образования, способствуют формированию у детей культурных умений при взаимодействии со взрослым и самостоятельной деятельности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734399"/>
                  </a:ext>
                </a:extLst>
              </a:tr>
              <a:tr h="391998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форма организации обучения, наряду с экскурсиями, дидактическими играми, играми-путешествиями и другими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ориентированы на проявление детьми самостоятельности и творчества, активности и инициативности в разных видах деятельности, обеспечивают их продуктивность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2617155"/>
                  </a:ext>
                </a:extLst>
              </a:tr>
              <a:tr h="417405"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проводится в виде образовательных ситуаций, тематических событий, проектной деятельности, проблемно-обучающих ситуаций, интегрирующих содержание образовательных областей, творческих и исследовательских проектов и так далее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игровая практика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ребенок проявляет себя как творческий субъект (творческая инициатива)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4291407"/>
                  </a:ext>
                </a:extLst>
              </a:tr>
              <a:tr h="49725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продуктивная</a:t>
                      </a:r>
                    </a:p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практика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ребёнок – созидающий и волевой субъект (инициатива целеполагания)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258391"/>
                  </a:ext>
                </a:extLst>
              </a:tr>
              <a:tr h="487276"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рамках отведенного времени педагог может организовывать образовательную деятельность с учетом интересов, желаний детей, их образовательных потребностей, включая детей дошкольного возраста в процесс сотворчества, содействия, сопереживания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познавательно-исследовательская практика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ребёнок как субъект исследования (познавательная инициатива)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4879603"/>
                  </a:ext>
                </a:extLst>
              </a:tr>
              <a:tr h="5580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коммуникативная практика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ребёнок – партнер по взаимодействию и собеседник (коммуникативная инициатива)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59555"/>
                  </a:ext>
                </a:extLst>
              </a:tr>
              <a:tr h="783997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 проведения занятий, их продолжительность, длительность перерывов, суммарная образовательная нагрузка для детей дошкольного возраста определяются СанПиН 1.2.3685-21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чтение художественной литературы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дополняет развивающие возможности других культурных практик детей дошкольного возраста (игровой, познавательно-исследовательской, продуктивной деятельности)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9176782"/>
                  </a:ext>
                </a:extLst>
              </a:tr>
              <a:tr h="653330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организации занятий педагог использует опыт, накопленный при проведении образовательной деятельности в рамках сформировавшихся подходов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4148951"/>
                  </a:ext>
                </a:extLst>
              </a:tr>
              <a:tr h="522664"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введение термина «занятие» не означает регламентацию процесса; термин фиксирует форму организации образовательной деятельности; содержание и педагогически обоснованную методику проведения занятий педагог может выбирать самостоятельно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тематику помогают определить детские вопросы, проявленный интерес к явлениям окружающей действительности или предметам, значимые события, неожиданные явления, художественная литература и другое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324048"/>
                  </a:ext>
                </a:extLst>
              </a:tr>
              <a:tr h="5226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организация предполагает подгрупповой способ объединения детей</a:t>
                      </a:r>
                    </a:p>
                  </a:txBody>
                  <a:tcPr marL="33179" marR="3317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315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1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3AF914FE-9969-B38F-1F5D-DF3CECCF19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0154428"/>
              </p:ext>
            </p:extLst>
          </p:nvPr>
        </p:nvGraphicFramePr>
        <p:xfrm>
          <a:off x="290557" y="239282"/>
          <a:ext cx="11707738" cy="6483530"/>
        </p:xfrm>
        <a:graphic>
          <a:graphicData uri="http://schemas.openxmlformats.org/drawingml/2006/table">
            <a:tbl>
              <a:tblPr firstRow="1" firstCol="1" bandRow="1"/>
              <a:tblGrid>
                <a:gridCol w="5853869">
                  <a:extLst>
                    <a:ext uri="{9D8B030D-6E8A-4147-A177-3AD203B41FA5}">
                      <a16:colId xmlns:a16="http://schemas.microsoft.com/office/drawing/2014/main" val="1541484938"/>
                    </a:ext>
                  </a:extLst>
                </a:gridCol>
                <a:gridCol w="5853869">
                  <a:extLst>
                    <a:ext uri="{9D8B030D-6E8A-4147-A177-3AD203B41FA5}">
                      <a16:colId xmlns:a16="http://schemas.microsoft.com/office/drawing/2014/main" val="158633979"/>
                    </a:ext>
                  </a:extLst>
                </a:gridCol>
              </a:tblGrid>
              <a:tr h="166953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ОБРАЗОВАТЕЛЬНАЯ ДЕЯТЕЛЬНОСТЬ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534285"/>
                  </a:ext>
                </a:extLst>
              </a:tr>
              <a:tr h="287600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игре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(п.24.5.-24.8, стр.152-154)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прогулке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(п.24.15, стр.155).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9949932"/>
                  </a:ext>
                </a:extLst>
              </a:tr>
              <a:tr h="424255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занимает центральное место в жизни ребенка, являясь преобладающим видом его самостоятельной деятельности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наблюдения за объектами и явлениями природы, направленные на установление разнообразных связей и зависимостей в природе, воспитание отношения к ней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0145295"/>
                  </a:ext>
                </a:extLst>
              </a:tr>
              <a:tr h="141418">
                <a:tc rowSpan="3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основной вид деятельности, в которой формируется личность ребенка, развиваются психические процессы, формируется ориентация в отношениях между людьми, первоначальные навыки кооперации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4264084"/>
                  </a:ext>
                </a:extLst>
              </a:tr>
              <a:tr h="424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экспериментирование с объектами неживой природы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9679446"/>
                  </a:ext>
                </a:extLst>
              </a:tr>
              <a:tr h="34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подвижные игры и спортивные упражнения, направленные на оптимизацию режима двигательной активности и укрепление здоровья детей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759458"/>
                  </a:ext>
                </a:extLst>
              </a:tr>
              <a:tr h="546032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совместной игре дети строят свои взаимоотношения, учатся общению, проявляют активность, инициативу и другое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0307027"/>
                  </a:ext>
                </a:extLst>
              </a:tr>
              <a:tr h="1031175"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выполняет различные функции: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обучающую;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познавательную;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развивающую;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воспитательную;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социокультурную;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коммуникативную;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эмоциогенную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развлекательную;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диагностическую;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психотерапевтическую;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сюжетно-ролевые и конструктивные игры (с песком, со снегом, с природным материалом)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956071"/>
                  </a:ext>
                </a:extLst>
              </a:tr>
              <a:tr h="707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элементарная трудовая деятельность детей на участке ДОО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978291"/>
                  </a:ext>
                </a:extLst>
              </a:tr>
              <a:tr h="445370">
                <a:tc rowSpan="3"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выступает как: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организации жизни и деятельности детей;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средство разностороннего развития личности ребенка;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 или прием обучения;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средство саморазвития;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самовоспитания;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самообучения;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саморегуляции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свободное общение педагога с детьми, индивидуальная работа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746402"/>
                  </a:ext>
                </a:extLst>
              </a:tr>
              <a:tr h="4021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спортивных праздников (при необходимости)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600752"/>
                  </a:ext>
                </a:extLst>
              </a:tr>
              <a:tr h="5666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проводится в отведённое время, предусмотренное в режиме дня, в соответствии с требованиями СанПиН 1.2.3685-21 к её организации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0581776"/>
                  </a:ext>
                </a:extLst>
              </a:tr>
              <a:tr h="282837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максимально используются все варианты её применения в дошкольном образовании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3391096"/>
                  </a:ext>
                </a:extLst>
              </a:tr>
              <a:tr h="424255">
                <a:tc gridSpan="2">
                  <a:txBody>
                    <a:bodyPr/>
                    <a:lstStyle/>
                    <a:p>
                      <a:pPr algn="ctr"/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42" marR="3934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202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127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D7BC7B72-1B40-7565-8622-1AC07F4DE34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044026"/>
              </p:ext>
            </p:extLst>
          </p:nvPr>
        </p:nvGraphicFramePr>
        <p:xfrm>
          <a:off x="273465" y="341313"/>
          <a:ext cx="11605189" cy="6464226"/>
        </p:xfrm>
        <a:graphic>
          <a:graphicData uri="http://schemas.openxmlformats.org/drawingml/2006/table">
            <a:tbl>
              <a:tblPr firstRow="1" firstCol="1" bandRow="1"/>
              <a:tblGrid>
                <a:gridCol w="11605189">
                  <a:extLst>
                    <a:ext uri="{9D8B030D-6E8A-4147-A177-3AD203B41FA5}">
                      <a16:colId xmlns:a16="http://schemas.microsoft.com/office/drawing/2014/main" val="510205378"/>
                    </a:ext>
                  </a:extLst>
                </a:gridCol>
              </a:tblGrid>
              <a:tr h="454088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ОБРАЗОВАТЕЛЬНАЯ ДЕЯТЕЛЬНОСТЬ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(форма самостоятельной инициативной деятельности)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(п.25, стр.157)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898158"/>
                  </a:ext>
                </a:extLst>
              </a:tr>
              <a:tr h="178692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706258"/>
                  </a:ext>
                </a:extLst>
              </a:tr>
              <a:tr h="178692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самостоятельная исследовательская деятельность и экспериментирование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2229527"/>
                  </a:ext>
                </a:extLst>
              </a:tr>
              <a:tr h="178692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свободные сюжетно-ролевые, театрализованные, режиссерские игры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633074"/>
                  </a:ext>
                </a:extLst>
              </a:tr>
              <a:tr h="178692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игры-импровизации и музыкальные игры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71425"/>
                  </a:ext>
                </a:extLst>
              </a:tr>
              <a:tr h="178692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речевые и словесные игры, игры с буквами, слогами, звуками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8029398"/>
                  </a:ext>
                </a:extLst>
              </a:tr>
              <a:tr h="178692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логические игры, развивающие игры математического содержания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75775"/>
                  </a:ext>
                </a:extLst>
              </a:tr>
              <a:tr h="178692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самостоятельная изобразительная деятельность, конструирование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118183"/>
                  </a:ext>
                </a:extLst>
              </a:tr>
              <a:tr h="302725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самостоятельная двигательная деятельность, подвижные игры, выполнение ритмических и танцевальных движений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294979"/>
                  </a:ext>
                </a:extLst>
              </a:tr>
              <a:tr h="178692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Условия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245075"/>
                  </a:ext>
                </a:extLst>
              </a:tr>
              <a:tr h="454088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уделять внимание развитию детского интереса к окружающему миру, поощрять желание ребенка получать новые знания и умения, осуществлять деятельностные пробы в соответствии со своими интересами, задавать познавательные вопросы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520260"/>
                  </a:ext>
                </a:extLst>
              </a:tr>
              <a:tr h="302725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организовывать ситуации, способствующие активизации личного опыта ребенка в деятельности, побуждающие детей к применению знаний, умений при выборе способов деятельности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583207"/>
                  </a:ext>
                </a:extLst>
              </a:tr>
              <a:tr h="605449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расширять и усложнять в соответствии с возможностями и особенностями развития детей область задач, которые ребенок способен и желает решить самостоятельно; уделять внимание таким задачам, которые способствуют активизации у ребенка творчества, сообразительности, поиска новых подходов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832492"/>
                  </a:ext>
                </a:extLst>
              </a:tr>
              <a:tr h="302725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поощрять проявление детской инициативы в течение всего дня пребывания ребенка в ДОО, используя приемы поддержки, одобрения, похвалы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5467441"/>
                  </a:ext>
                </a:extLst>
              </a:tr>
              <a:tr h="454088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создавать условия для развития произвольности в деятельности, использовать игры и упражнения, направленные на тренировку волевых усилий, поддержку готовности и желания ребенка преодолевать трудности, доводить деятельность до результата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3369"/>
                  </a:ext>
                </a:extLst>
              </a:tr>
              <a:tr h="605449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 поощрять и поддерживать желание детей получить результат деятельности, обращать внимание на важность стремления к качественному результату, подсказывать ребенку, проявляющему небрежность и равнодушие к результату, как можно довести дело до конца, какие приемы можно использовать, чтобы проверить качество своего результата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451730"/>
                  </a:ext>
                </a:extLst>
              </a:tr>
              <a:tr h="908174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 внимательно наблюдать за процессом самостоятельной деятельности детей, в случае необходимости оказывать детям помощь, но стремиться к ее дозированию. Если ребенок испытывает сложности при решении уже знакомой ему задачи, когда изменилась обстановка или иные условия деятельности, то целесообразно и достаточно использовать приемы наводящих вопросов, активизировать собственную активность и смекалку ребенка, намекнуть, посоветовать вспомнить, как он действовал в аналогичном случае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779228"/>
                  </a:ext>
                </a:extLst>
              </a:tr>
              <a:tr h="454088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поддерживать у детей чувство гордости и радости от успешных самостоятельных действий, подчеркивать рост возможностей и достижений каждого ребенка, побуждать к проявлению инициативы и творчества через использование приемов похвалы, одобрения, восхищения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02" marR="5280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169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7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AB67716E-CA1A-DAFC-AABE-43F85E4E24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487219"/>
              </p:ext>
            </p:extLst>
          </p:nvPr>
        </p:nvGraphicFramePr>
        <p:xfrm>
          <a:off x="452927" y="333286"/>
          <a:ext cx="11391544" cy="5877169"/>
        </p:xfrm>
        <a:graphic>
          <a:graphicData uri="http://schemas.openxmlformats.org/drawingml/2006/table">
            <a:tbl>
              <a:tblPr firstRow="1" firstCol="1" bandRow="1"/>
              <a:tblGrid>
                <a:gridCol w="11391544">
                  <a:extLst>
                    <a:ext uri="{9D8B030D-6E8A-4147-A177-3AD203B41FA5}">
                      <a16:colId xmlns:a16="http://schemas.microsoft.com/office/drawing/2014/main" val="184982053"/>
                    </a:ext>
                  </a:extLst>
                </a:gridCol>
              </a:tblGrid>
              <a:tr h="149387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Рекомендуемые способы и приёмы для поддержки детской инициативы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4" marR="3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023042"/>
                  </a:ext>
                </a:extLst>
              </a:tr>
              <a:tr h="632699"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 следует сразу помогать ребенку, если он испытывает затруднения решения задачи, важно побуждать его к самостоятельному решению, подбадривать и поощрять попытки найти решение. В случае необходимости оказания помощи ребенку, педагог сначала стремится к ее минимизации: лучше дать совет, задать наводящие вопросы, активизировать имеющийся у ребенка прошлый опыт.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334" marR="3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1192794"/>
                  </a:ext>
                </a:extLst>
              </a:tr>
              <a:tr h="885778"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 ребенка всегда должна быть возможность самостоятельного решения поставленных задач. При этом педагог помогает детям искать разные варианты решения одной задачи, поощряет активность детей в поиске, принимает любые предположения детей, связанные с решением задачи, поддерживает инициативу и творческие решения, а также обязательно акцентирует внимание детей на качестве результата, их достижениях, одобряет и хвалит за результат, вызывает у них чувство радости и гордости от успешных самостоятельных, инициативных действий.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334" marR="3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0066554"/>
                  </a:ext>
                </a:extLst>
              </a:tr>
              <a:tr h="885778"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Особое внимание педагог уделяет общению с ребенком в период проявления кризиса семи лет: характерные для ребенка изменения в поведении и деятельности становятся поводом для смены стиля общения с ребенком. Важно уделять внимание ребенку, уважать его интересы, стремления, инициативы в познании, активно поддерживать стремление к самостоятельности. Дети седьмого года жизни очень чувствительны к мнению взрослых. Необходимо поддерживать у них ощущение своего взросления, вселять уверенность в своих силах.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334" marR="3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4655239"/>
                  </a:ext>
                </a:extLst>
              </a:tr>
              <a:tr h="885778"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может акцентировать внимание на освоении ребенком универсальных умений организации своей деятельности и формировании у него основ целеполагания: поставить цель (или принять ее от педагога), обдумать способы ее достижения, осуществить свой замысел, оценить полученный результат с позиции цели. Задача развития данных умений ставится педагогом в разных видах деятельности. Педагог использует средства, помогающие детям планомерно и самостоятельно осуществлять свой замысел: опорные схемы, наглядные модели, пооперационные карты.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334" marR="3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2498960"/>
                  </a:ext>
                </a:extLst>
              </a:tr>
              <a:tr h="632699"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творческих ситуаций в игровой, музыкальной, изобразительной деятельности и театрализации, в ручном труде также способствует развитию самостоятельности у детей. Сочетание увлекательной творческой деятельности и необходимости решения задачи и проблемы привлекает ребенка, активизирует его желание самостоятельно определить замысел, способы и формы его воплощения.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334" marR="3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6935889"/>
                  </a:ext>
                </a:extLst>
              </a:tr>
              <a:tr h="1012319"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уделяет особое внимание обогащению РППС, обеспечивающей поддержку инициативности ребенка. В пространстве группы появляются предметы, побуждающие детей к проявлению интеллектуальной активности. Это могут быть новые игры и материалы, детали незнакомых устройств, сломанные игрушки, нуждающиеся в починке, зашифрованные записи, посылки, письма-схемы, новые таинственные книги и прочее. Разгадывая загадки, заключенные в таких предметах, дети учатся рассуждать, анализировать, отстаивать свою точку зрения, строить предположения, испытывают радость открытия и познания.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334" marR="3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088539"/>
                  </a:ext>
                </a:extLst>
              </a:tr>
              <a:tr h="379619"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Наиболее благоприятными отрезками времени для организации свободной самостоятельной инициативной деятельности детей является утро, когда ребенок приходит в дошкольное учреждение и вторая половина дня.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4" marR="3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236699"/>
                  </a:ext>
                </a:extLst>
              </a:tr>
              <a:tr h="379619"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Важно, чтобы у ребенка всегда была возможность выбора свободной деятельности, поэтому атрибуты и оборудование для детских видов деятельности должны быть достаточно разнообразными и постоянно меняющимися (смена примерно раз в два месяца).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5334" marR="353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946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230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2882D7F-971F-0AF3-5EB1-1107B5543B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7836731"/>
              </p:ext>
            </p:extLst>
          </p:nvPr>
        </p:nvGraphicFramePr>
        <p:xfrm>
          <a:off x="264920" y="479465"/>
          <a:ext cx="11613735" cy="6109111"/>
        </p:xfrm>
        <a:graphic>
          <a:graphicData uri="http://schemas.openxmlformats.org/drawingml/2006/table">
            <a:tbl>
              <a:tblPr firstRow="1" firstCol="1" bandRow="1"/>
              <a:tblGrid>
                <a:gridCol w="3749026">
                  <a:extLst>
                    <a:ext uri="{9D8B030D-6E8A-4147-A177-3AD203B41FA5}">
                      <a16:colId xmlns:a16="http://schemas.microsoft.com/office/drawing/2014/main" val="1876196908"/>
                    </a:ext>
                  </a:extLst>
                </a:gridCol>
                <a:gridCol w="3749026">
                  <a:extLst>
                    <a:ext uri="{9D8B030D-6E8A-4147-A177-3AD203B41FA5}">
                      <a16:colId xmlns:a16="http://schemas.microsoft.com/office/drawing/2014/main" val="3657222091"/>
                    </a:ext>
                  </a:extLst>
                </a:gridCol>
                <a:gridCol w="4115683">
                  <a:extLst>
                    <a:ext uri="{9D8B030D-6E8A-4147-A177-3AD203B41FA5}">
                      <a16:colId xmlns:a16="http://schemas.microsoft.com/office/drawing/2014/main" val="2261007106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Возрастные характеристики детской самостоятельной инициативности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 педагогические действия по поддержке детской инициативы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4956408"/>
                  </a:ext>
                </a:extLst>
              </a:tr>
              <a:tr h="121294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3-4 года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4-5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5-7 лет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336272"/>
                  </a:ext>
                </a:extLst>
              </a:tr>
              <a:tr h="719205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Ребёнок активно проявляет потребность в общении со взрослым, ребенок стремится через разговор с педагогом познать окружающий мир, узнать об интересующих его действиях, сведениях.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 ребёнка наблюдается высокая активность. Данная потребность ребенка является ключевым условием для развития самостоятельности во всех сферах его жизни и деятельности.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Ребёнок имеет яркую потребность в самоутверждении и признании со стороны взрослых.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048938"/>
                  </a:ext>
                </a:extLst>
              </a:tr>
              <a:tr h="1027436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537" marR="285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Педагогу важно обращать особое внимание на освоение детьми системы разнообразных обследовательских действий, приемов простейшего анализа, сравнения, умения наблюдать для поддержки самостоятельности в познавательной деятельности.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Педагогу важно обращать внимание на педагогические условия, которые развивают детскую самостоятельность, инициативу и творчество.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4641315"/>
                  </a:ext>
                </a:extLst>
              </a:tr>
              <a:tr h="1130180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Важно поддержать данное стремление ребенка, поощрять познавательную активность детей младшего дошкольного возраста, использовать педагогические приемы, направленные на развитие стремлений ребенка наблюдать, сравнивать предметы, обследовать их свойства и качества.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намеренно насыщает жизнь детей проблемными практическими и познавательными ситуациями, в которых детям необходимо самостоятельно применить освоенные приемы.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создает ситуации, активизирующие желание детей применять свои знания и умения, имеющийся опыт для самостоятельного решения задач.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853363"/>
                  </a:ext>
                </a:extLst>
              </a:tr>
              <a:tr h="1335668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Ребенок задает различного рода вопросы. Педагогу важно проявлять внимание к детским вопросам, поощрять и поддерживать их познавательную активность, создавать ситуации, побуждающие ребенка самостоятельно искать решения возникающих проблем, осуществлять деятельностные пробы.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Всегда необходимо доброжелательно и заинтересованно относиться к детским вопросам и проблемам, быть готовым стать партнером в обсуждении, поддерживать и направлять детскую познавательную активность, уделять особое внимание доверительному общению с ребенком.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регулярно поощряет стремление к самостоятельности, старается определять для детей все более сложные задачи, активизируя их усилия, развивая произвольные умения и волю, постоянно поддерживает желание преодолевать трудности и поощряет ребенка за стремление к таким действиям, нацеливает на поиск новых, творческих решений возникших затруднений.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540458"/>
                  </a:ext>
                </a:extLst>
              </a:tr>
              <a:tr h="616462">
                <a:tc row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 проектировании режима дня педагог уделяет особое внимание организации вариативных активностей детей, чтобы ребенок получил возможность участвовать в разнообразных делах: в играх, в экспериментах, в рисовании, в общении, в творчестве (имитации, танцевальные импровизации и тому подобное), в двигательной деятельности.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течение дня педагог создает различные ситуации, побуждающие детей проявить инициативу, активность, желание совместно искать верное решение проблемы. Такая планомерная деятельность способствует развитию у ребенка умения решать возникающие перед ними задачи, что способствует развитию самостоятельности и уверенности в себе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3335991"/>
                  </a:ext>
                </a:extLst>
              </a:tr>
              <a:tr h="7192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стремится создавать такие ситуации, в которых дети приобретают опыт дружеского общения, совместной деятельности, умений командной работы. Это могут быть ситуации волонтерской направленности: взаимной поддержки, проявления внимания к старшим, заботы о животных, бережного отношения к вещам и игрушкам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37" marR="285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23592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44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37880E9-649F-4224-C1CB-BC0314C09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836" y="358923"/>
            <a:ext cx="11553914" cy="5818040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28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	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 Целевой раздел обязательной части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1.1.1	Пояснительная записка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бюджетное дошкольное образовательное учреждение детский сад №93 комбинированного вида Выборгского района Санкт-Петербурга (далее по тексту – ГБДОУ №93 или дошкольное образовательное учреждение, или образовательное учреждение) осуществляет образовательную деятельность на трех площадках, расположенных по следующим адресам: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Санкт-Петербург, внутригородская территория города федерального значения муниципальный округ Сосновское, улица Есенина, дом 12, корпус 2, литера А; 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 дальнейшем по тексту образовательной программы – площадка 1) 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Санкт-Петербург, внутригородская территория города федерального значения муниципальный округ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Светлановское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улица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Гданьская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дом 9, литер А, помещение 3-Н; 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 дальнейшем по тексту образовательной программы – площадка 2).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г. Санкт-Петербург, внутригородская территория города федерального значения муниципальный округ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Сампсониевское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проспект Большой </a:t>
            </a:r>
            <a:r>
              <a:rPr lang="ru-RU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Сампсониевский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дом 17, литер А, помещение 14-Н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sz="2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(в дальнейшем по тексту образовательной программы – площадка 3).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spc="1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spc="1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представляет собой учебно-методическую документацию, на основании которой педагогический коллектив ГБДОУ №93 организует и реализует образовательную деятельность обучающихся в возрасте от 1,5 до 7 лет,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работу по воспитанию, формированию и развитию личности дошкольников</a:t>
            </a:r>
            <a:r>
              <a:rPr lang="ru-RU" sz="2800" spc="1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 учётом их индивидуальных способностей и возможностей.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94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9D7F702-1B98-C671-A7A6-9517662541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736"/>
            <a:ext cx="10515600" cy="5946227"/>
          </a:xfrm>
        </p:spPr>
        <p:txBody>
          <a:bodyPr/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ru-RU" sz="14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2.1.2.2. Особенности взаимодействия педагогического коллектива с семьями обучающихся</a:t>
            </a:r>
          </a:p>
          <a:p>
            <a:pPr algn="just">
              <a:lnSpc>
                <a:spcPct val="150000"/>
              </a:lnSpc>
            </a:pP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54D8829E-0091-B78D-44F6-DA10F2E23B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626402"/>
              </p:ext>
            </p:extLst>
          </p:nvPr>
        </p:nvGraphicFramePr>
        <p:xfrm>
          <a:off x="777668" y="1565742"/>
          <a:ext cx="10391685" cy="4481890"/>
        </p:xfrm>
        <a:graphic>
          <a:graphicData uri="http://schemas.openxmlformats.org/drawingml/2006/table">
            <a:tbl>
              <a:tblPr firstRow="1" firstCol="1" bandRow="1"/>
              <a:tblGrid>
                <a:gridCol w="3463895">
                  <a:extLst>
                    <a:ext uri="{9D8B030D-6E8A-4147-A177-3AD203B41FA5}">
                      <a16:colId xmlns:a16="http://schemas.microsoft.com/office/drawing/2014/main" val="4143437635"/>
                    </a:ext>
                  </a:extLst>
                </a:gridCol>
                <a:gridCol w="3463895">
                  <a:extLst>
                    <a:ext uri="{9D8B030D-6E8A-4147-A177-3AD203B41FA5}">
                      <a16:colId xmlns:a16="http://schemas.microsoft.com/office/drawing/2014/main" val="4011753321"/>
                    </a:ext>
                  </a:extLst>
                </a:gridCol>
                <a:gridCol w="3463895">
                  <a:extLst>
                    <a:ext uri="{9D8B030D-6E8A-4147-A177-3AD203B41FA5}">
                      <a16:colId xmlns:a16="http://schemas.microsoft.com/office/drawing/2014/main" val="1495660837"/>
                    </a:ext>
                  </a:extLst>
                </a:gridCol>
              </a:tblGrid>
              <a:tr h="235207"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направлений деятельности педагогического коллектива по построению взаимодействия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(п.26.5. стр.163)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7474691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диагностико-аналитическое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просветительское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консультационное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697059"/>
                  </a:ext>
                </a:extLst>
              </a:tr>
              <a:tr h="117604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7881258"/>
                  </a:ext>
                </a:extLst>
              </a:tr>
              <a:tr h="3880923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получение и анализ данных: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семье каждого обучающегося;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запросах семьи в отношении охраны здоровья и развития ребенка;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 уровне психолого-педагогической компетентности родителей (законных представителей);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планирование работы с семьей с учетом результатов проведенного анализа;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согласование воспитательных задач</a:t>
                      </a: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просвещение родителей (законных представителей) по вопросам: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особенностей психофизиологического и психического развития детей младенческого, раннего и дошкольного возрастов;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выбора эффективных методов обучения и воспитания детей определенного возраста;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ознакомление с актуальной информацией о государственной политике в области дошкольного образования, включая информирование о мерах господдержки семьям с детьми дошкольного возраста;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информирование об особенностях реализуемой образовательной программы;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условиях пребывания ребенка в группе;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содержании и методах образовательной работы с детьми</a:t>
                      </a: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консультирование родителей (законных представителей) по вопросам: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их взаимодействия с ребенком;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преодоления возникающих проблем воспитания и обучения детей, в том числе с особыми образовательными потребностями в условиях семьи;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особенностей поведения и взаимодействия ребенка со сверстниками и педагогом;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возникающих проблемных ситуациях;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способах воспитания и построения продуктивного взаимодействия с детьми раннего и дошкольного возрастов; </a:t>
                      </a: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 способах организации и участия в детских деятельностях, образовательном процессе и другому</a:t>
                      </a:r>
                    </a:p>
                  </a:txBody>
                  <a:tcPr marL="44101" marR="441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4057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52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AB9F7D8-9EE4-4B62-8DF1-CE8D3709C4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0001289"/>
              </p:ext>
            </p:extLst>
          </p:nvPr>
        </p:nvGraphicFramePr>
        <p:xfrm>
          <a:off x="367469" y="256374"/>
          <a:ext cx="11382998" cy="4358880"/>
        </p:xfrm>
        <a:graphic>
          <a:graphicData uri="http://schemas.openxmlformats.org/drawingml/2006/table">
            <a:tbl>
              <a:tblPr firstRow="1" firstCol="1" bandRow="1"/>
              <a:tblGrid>
                <a:gridCol w="3748756">
                  <a:extLst>
                    <a:ext uri="{9D8B030D-6E8A-4147-A177-3AD203B41FA5}">
                      <a16:colId xmlns:a16="http://schemas.microsoft.com/office/drawing/2014/main" val="64440121"/>
                    </a:ext>
                  </a:extLst>
                </a:gridCol>
                <a:gridCol w="3817121">
                  <a:extLst>
                    <a:ext uri="{9D8B030D-6E8A-4147-A177-3AD203B41FA5}">
                      <a16:colId xmlns:a16="http://schemas.microsoft.com/office/drawing/2014/main" val="4146985999"/>
                    </a:ext>
                  </a:extLst>
                </a:gridCol>
                <a:gridCol w="3817121">
                  <a:extLst>
                    <a:ext uri="{9D8B030D-6E8A-4147-A177-3AD203B41FA5}">
                      <a16:colId xmlns:a16="http://schemas.microsoft.com/office/drawing/2014/main" val="2608353769"/>
                    </a:ext>
                  </a:extLst>
                </a:gridCol>
              </a:tblGrid>
              <a:tr h="412099"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Формы реализации направлений деятельности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(п.26.7 стр.163-164, п.26.8-26.11, стр.163-165)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2901914"/>
                  </a:ext>
                </a:extLst>
              </a:tr>
              <a:tr h="206050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512905"/>
                  </a:ext>
                </a:extLst>
              </a:tr>
              <a:tr h="206050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диагностико-аналитическое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просветительское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консультационное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981273"/>
                  </a:ext>
                </a:extLst>
              </a:tr>
              <a:tr h="2653939">
                <a:tc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опросы, </a:t>
                      </a: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социологические срезы,</a:t>
                      </a: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индивидуальные блокноты,</a:t>
                      </a: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"почтовый ящик",</a:t>
                      </a: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педагогические беседы с родителями (законными представителями); </a:t>
                      </a: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дни (недели) открытых дверей, </a:t>
                      </a: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открытые просмотры занятий и других видов деятельности детей и так далее;</a:t>
                      </a: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групповые родительские собрания,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конференции,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круглые столы,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семинары-практикумы,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тренинги и ролевые игры,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консультации,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педагогические гостиные,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родительские клубы и другое;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информационные проспекты, стенды, ширмы, папки-передвижки для родителей (законных представителей);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журналы и газеты, издаваемые ГБДОУ для родителей (законных представителей),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педагогические библиотеки для родителей (законных представителей);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сайт ГБДОУ и социальные группы в сети Интернет;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медиарепортажи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и интервью;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фотографии, выставки детских работ, совместных работ родителей (законных представителей) и детей.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+mj-lt"/>
                        <a:buAutoNum type="arabi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досуговые формы - совместные праздники и вечера, семейные спортивные и тематические мероприятия, тематические досуги, знакомство с семейными традициями и другое.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024709"/>
                  </a:ext>
                </a:extLst>
              </a:tr>
              <a:tr h="608601"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Направления деятельности педагога </a:t>
                      </a:r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реализуются в разных формах (групповых и (или) индивидуальных)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посредством </a:t>
                      </a:r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различных методов, приемов и способов взаимодействия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с родителями (законными представителями).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930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851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97C18B3-8F25-59F1-EF9E-49B766A20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090" y="159195"/>
            <a:ext cx="10515600" cy="4351338"/>
          </a:xfrm>
        </p:spPr>
        <p:txBody>
          <a:bodyPr/>
          <a:lstStyle/>
          <a:p>
            <a:pPr marL="45720" indent="0" algn="just">
              <a:lnSpc>
                <a:spcPct val="150000"/>
              </a:lnSpc>
              <a:buNone/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2.1.3	Описание образовательной деятельности по профессиональной коррекции нарушений развития детей, предусмотренной Программой</a:t>
            </a:r>
          </a:p>
          <a:p>
            <a:pPr algn="just">
              <a:lnSpc>
                <a:spcPct val="150000"/>
              </a:lnSpc>
            </a:pP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928C8E58-45C3-39CB-45A7-E96FE9C1D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265980"/>
              </p:ext>
            </p:extLst>
          </p:nvPr>
        </p:nvGraphicFramePr>
        <p:xfrm>
          <a:off x="282011" y="2384277"/>
          <a:ext cx="11558899" cy="4204529"/>
        </p:xfrm>
        <a:graphic>
          <a:graphicData uri="http://schemas.openxmlformats.org/drawingml/2006/table">
            <a:tbl>
              <a:tblPr firstRow="1" firstCol="1" bandRow="1"/>
              <a:tblGrid>
                <a:gridCol w="3294552">
                  <a:extLst>
                    <a:ext uri="{9D8B030D-6E8A-4147-A177-3AD203B41FA5}">
                      <a16:colId xmlns:a16="http://schemas.microsoft.com/office/drawing/2014/main" val="1918259431"/>
                    </a:ext>
                  </a:extLst>
                </a:gridCol>
                <a:gridCol w="367620">
                  <a:extLst>
                    <a:ext uri="{9D8B030D-6E8A-4147-A177-3AD203B41FA5}">
                      <a16:colId xmlns:a16="http://schemas.microsoft.com/office/drawing/2014/main" val="2233455644"/>
                    </a:ext>
                  </a:extLst>
                </a:gridCol>
                <a:gridCol w="4534060">
                  <a:extLst>
                    <a:ext uri="{9D8B030D-6E8A-4147-A177-3AD203B41FA5}">
                      <a16:colId xmlns:a16="http://schemas.microsoft.com/office/drawing/2014/main" val="427146451"/>
                    </a:ext>
                  </a:extLst>
                </a:gridCol>
                <a:gridCol w="367620">
                  <a:extLst>
                    <a:ext uri="{9D8B030D-6E8A-4147-A177-3AD203B41FA5}">
                      <a16:colId xmlns:a16="http://schemas.microsoft.com/office/drawing/2014/main" val="3757080913"/>
                    </a:ext>
                  </a:extLst>
                </a:gridCol>
                <a:gridCol w="2995047">
                  <a:extLst>
                    <a:ext uri="{9D8B030D-6E8A-4147-A177-3AD203B41FA5}">
                      <a16:colId xmlns:a16="http://schemas.microsoft.com/office/drawing/2014/main" val="983459619"/>
                    </a:ext>
                  </a:extLst>
                </a:gridCol>
              </a:tblGrid>
              <a:tr h="323425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 коррекционно-развивающей работы </a:t>
                      </a: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(п.27.2. стр.166)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63847"/>
                  </a:ext>
                </a:extLst>
              </a:tr>
              <a:tr h="323425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(комплекс мер по психолого-педагогическому сопровождению обучающихся)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990844"/>
                  </a:ext>
                </a:extLst>
              </a:tr>
              <a:tr h="323425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5204966"/>
                  </a:ext>
                </a:extLst>
              </a:tr>
              <a:tr h="646851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психолого-педагогическое обследование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проведение коррекционно-развивающих занятий</a:t>
                      </a:r>
                    </a:p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(индивидуальных/подгрупповых/групповых)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мониторинг динамики развития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511806"/>
                  </a:ext>
                </a:extLst>
              </a:tr>
              <a:tr h="646851">
                <a:tc gridSpan="5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Структура программы коррекционно- развивающей работы</a:t>
                      </a: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(п.27.3. стр.166)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(может включать)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303358"/>
                  </a:ext>
                </a:extLst>
              </a:tr>
              <a:tr h="32342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2245734"/>
                  </a:ext>
                </a:extLst>
              </a:tr>
              <a:tr h="161712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план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диагностических и коррекционно-развивающих мероприятий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u="sng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рабочие программы КРР 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 обучающимися различных целевых групп, имеющих различные ООП и стартовые условия освоения Программы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методический инструментарий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для реализации: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диагностических, коррекционно-развивающих и</a:t>
                      </a:r>
                    </a:p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просветительских задач программы КРР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0092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779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EE2336D-80F9-C95E-2669-86680B5283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0386914"/>
              </p:ext>
            </p:extLst>
          </p:nvPr>
        </p:nvGraphicFramePr>
        <p:xfrm>
          <a:off x="461474" y="717847"/>
          <a:ext cx="11434272" cy="5353507"/>
        </p:xfrm>
        <a:graphic>
          <a:graphicData uri="http://schemas.openxmlformats.org/drawingml/2006/table">
            <a:tbl>
              <a:tblPr firstRow="1" firstCol="1" bandRow="1"/>
              <a:tblGrid>
                <a:gridCol w="575266">
                  <a:extLst>
                    <a:ext uri="{9D8B030D-6E8A-4147-A177-3AD203B41FA5}">
                      <a16:colId xmlns:a16="http://schemas.microsoft.com/office/drawing/2014/main" val="2860852440"/>
                    </a:ext>
                  </a:extLst>
                </a:gridCol>
                <a:gridCol w="4983389">
                  <a:extLst>
                    <a:ext uri="{9D8B030D-6E8A-4147-A177-3AD203B41FA5}">
                      <a16:colId xmlns:a16="http://schemas.microsoft.com/office/drawing/2014/main" val="1705663418"/>
                    </a:ext>
                  </a:extLst>
                </a:gridCol>
                <a:gridCol w="799733">
                  <a:extLst>
                    <a:ext uri="{9D8B030D-6E8A-4147-A177-3AD203B41FA5}">
                      <a16:colId xmlns:a16="http://schemas.microsoft.com/office/drawing/2014/main" val="3044525538"/>
                    </a:ext>
                  </a:extLst>
                </a:gridCol>
                <a:gridCol w="5075884">
                  <a:extLst>
                    <a:ext uri="{9D8B030D-6E8A-4147-A177-3AD203B41FA5}">
                      <a16:colId xmlns:a16="http://schemas.microsoft.com/office/drawing/2014/main" val="528213297"/>
                    </a:ext>
                  </a:extLst>
                </a:gridCol>
              </a:tblGrid>
              <a:tr h="224756">
                <a:tc gridSpan="4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Задачи коррекционно-развивающей работы </a:t>
                      </a: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(п.27.4. стр.166)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1601566"/>
                  </a:ext>
                </a:extLst>
              </a:tr>
              <a:tr h="449511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диагностические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коррекционно-развивающие 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просветительские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90" marR="679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5498450"/>
                  </a:ext>
                </a:extLst>
              </a:tr>
              <a:tr h="1782568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Определение особых образовательных потребностей обучающихся, в том числе с трудностями освоения ОП ДО и социализации в дошкольной образовательной организации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Осуществление индивидуально ориентированной психолого-педагогической помощи обучающимся с учетом особенностей их психического и (или) физического развития, индивидуальных возможностей и потребностей (в соответствии с рекомендациями ПМПК или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ППк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2944717"/>
                  </a:ext>
                </a:extLst>
              </a:tr>
              <a:tr h="891284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Своевременное выявление обучающихся с трудностями </a:t>
                      </a:r>
                      <a:r>
                        <a:rPr lang="ru-RU" sz="1200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социальной адаптации</a:t>
                      </a: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обусловленными различными причинами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Реализация комплекса индивидуально ориентированных мер по ослаблению, снижению или устранению отклонений в развитии и проблем поведения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5225226"/>
                  </a:ext>
                </a:extLst>
              </a:tr>
              <a:tr h="1336925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Содействие поиску и отбору одаренных обучающихся, их творческому развитию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Оказание родителям (законным представителям) обучающихся консультативной психолого-педагогической помощи по вопросам развития и воспитания детей дошкольного возраста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4267719"/>
                  </a:ext>
                </a:extLst>
              </a:tr>
              <a:tr h="668463"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Выявление детей с проблемами развития эмоциональной и интеллектуальной сферы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7990" marR="679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6220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49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FC12EE6-2C2E-CF06-0459-2DC1159441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3579066"/>
              </p:ext>
            </p:extLst>
          </p:nvPr>
        </p:nvGraphicFramePr>
        <p:xfrm>
          <a:off x="358922" y="324740"/>
          <a:ext cx="11374453" cy="5852224"/>
        </p:xfrm>
        <a:graphic>
          <a:graphicData uri="http://schemas.openxmlformats.org/drawingml/2006/table">
            <a:tbl>
              <a:tblPr firstRow="1" firstCol="1" bandRow="1"/>
              <a:tblGrid>
                <a:gridCol w="2274441">
                  <a:extLst>
                    <a:ext uri="{9D8B030D-6E8A-4147-A177-3AD203B41FA5}">
                      <a16:colId xmlns:a16="http://schemas.microsoft.com/office/drawing/2014/main" val="1962029597"/>
                    </a:ext>
                  </a:extLst>
                </a:gridCol>
                <a:gridCol w="2274441">
                  <a:extLst>
                    <a:ext uri="{9D8B030D-6E8A-4147-A177-3AD203B41FA5}">
                      <a16:colId xmlns:a16="http://schemas.microsoft.com/office/drawing/2014/main" val="1956492806"/>
                    </a:ext>
                  </a:extLst>
                </a:gridCol>
                <a:gridCol w="2275565">
                  <a:extLst>
                    <a:ext uri="{9D8B030D-6E8A-4147-A177-3AD203B41FA5}">
                      <a16:colId xmlns:a16="http://schemas.microsoft.com/office/drawing/2014/main" val="3085803030"/>
                    </a:ext>
                  </a:extLst>
                </a:gridCol>
                <a:gridCol w="2274441">
                  <a:extLst>
                    <a:ext uri="{9D8B030D-6E8A-4147-A177-3AD203B41FA5}">
                      <a16:colId xmlns:a16="http://schemas.microsoft.com/office/drawing/2014/main" val="2768773301"/>
                    </a:ext>
                  </a:extLst>
                </a:gridCol>
                <a:gridCol w="2275565">
                  <a:extLst>
                    <a:ext uri="{9D8B030D-6E8A-4147-A177-3AD203B41FA5}">
                      <a16:colId xmlns:a16="http://schemas.microsoft.com/office/drawing/2014/main" val="61678728"/>
                    </a:ext>
                  </a:extLst>
                </a:gridCol>
              </a:tblGrid>
              <a:tr h="468178">
                <a:tc gridSpan="5">
                  <a:txBody>
                    <a:bodyPr/>
                    <a:lstStyle/>
                    <a:p>
                      <a:pPr algn="just"/>
                      <a:r>
                        <a:rPr lang="ru-RU" sz="11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Регламент коррекционно-развивающей работы </a:t>
                      </a:r>
                      <a:r>
                        <a:rPr lang="ru-RU" sz="11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1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п.27.5, п.27.6, п.27.7, п.27.9, п.27.10 (стр.166-167)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409160"/>
                  </a:ext>
                </a:extLst>
              </a:tr>
              <a:tr h="234090"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6022514"/>
                  </a:ext>
                </a:extLst>
              </a:tr>
              <a:tr h="5149956">
                <a:tc>
                  <a:txBody>
                    <a:bodyPr/>
                    <a:lstStyle/>
                    <a:p>
                      <a:pPr algn="just"/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организуется по обоснованному запросу педагогов и родителей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(законных представителей); на основании результатов психологической диагностики; на основании рекомендаций ППк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реализуется в форме групповых и (или) индивидуальных коррекционно-развивающих занятий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Выбор конкретной программы коррекционно-развивающих мероприятий, их количестве, форме организации, методов и технологий реализации определяется ДОО самостоятельно, исходя из возрастных особенностей и ООП обучающихся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КРР определяется для каждого обучающегося с учетом его ООП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основе рекомендаций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ППк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ДОО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1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осуществляется в ходе всего образовательного процесса</a:t>
                      </a:r>
                      <a:r>
                        <a:rPr lang="ru-RU" sz="1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во всех видах и формах деятельности, как в совместной деятельности детей в условиях дошкольной группы, так и в форме коррекционно-развивающих групповых (индивидуальных) занятий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строится дифференцированно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в зависимости от имеющихся у обучающихся дисфункций и особенностей развития (в познавательной, речевой, эмоциональной, коммуникативной, регулятивной сферах) и должна предусматривать индивидуализацию психолого-педагогического сопровождения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270" marR="6527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55149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8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966470-3D2A-9B0E-A0D8-A513EEA7C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ru-RU" sz="2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2.1.4.	Рабочая программа воспитания</a:t>
            </a:r>
            <a: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C922768-861F-F75F-5D1A-FD1DFD5741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7657640"/>
              </p:ext>
            </p:extLst>
          </p:nvPr>
        </p:nvGraphicFramePr>
        <p:xfrm>
          <a:off x="470020" y="1623854"/>
          <a:ext cx="11434272" cy="4471787"/>
        </p:xfrm>
        <a:graphic>
          <a:graphicData uri="http://schemas.openxmlformats.org/drawingml/2006/table">
            <a:tbl>
              <a:tblPr firstRow="1" firstCol="1" bandRow="1"/>
              <a:tblGrid>
                <a:gridCol w="2877792">
                  <a:extLst>
                    <a:ext uri="{9D8B030D-6E8A-4147-A177-3AD203B41FA5}">
                      <a16:colId xmlns:a16="http://schemas.microsoft.com/office/drawing/2014/main" val="215454697"/>
                    </a:ext>
                  </a:extLst>
                </a:gridCol>
                <a:gridCol w="1177072">
                  <a:extLst>
                    <a:ext uri="{9D8B030D-6E8A-4147-A177-3AD203B41FA5}">
                      <a16:colId xmlns:a16="http://schemas.microsoft.com/office/drawing/2014/main" val="4046325937"/>
                    </a:ext>
                  </a:extLst>
                </a:gridCol>
                <a:gridCol w="3689704">
                  <a:extLst>
                    <a:ext uri="{9D8B030D-6E8A-4147-A177-3AD203B41FA5}">
                      <a16:colId xmlns:a16="http://schemas.microsoft.com/office/drawing/2014/main" val="1480796894"/>
                    </a:ext>
                  </a:extLst>
                </a:gridCol>
                <a:gridCol w="3689704">
                  <a:extLst>
                    <a:ext uri="{9D8B030D-6E8A-4147-A177-3AD203B41FA5}">
                      <a16:colId xmlns:a16="http://schemas.microsoft.com/office/drawing/2014/main" val="1255586521"/>
                    </a:ext>
                  </a:extLst>
                </a:gridCol>
              </a:tblGrid>
              <a:tr h="88803">
                <a:tc rowSpan="2" gridSpan="2"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2.1.4.</a:t>
                      </a:r>
                      <a:r>
                        <a:rPr lang="en-US" sz="1200" b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200" b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ЦЕЛЕВОЙ РАЗДЕЛ</a:t>
                      </a:r>
                      <a:endParaRPr lang="ru-RU" sz="12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ссылка ФОП ДО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0704486"/>
                  </a:ext>
                </a:extLst>
              </a:tr>
              <a:tr h="17760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lang="ru-RU" sz="1200" b="1" i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258115"/>
                  </a:ext>
                </a:extLst>
              </a:tr>
              <a:tr h="177606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Общая цель воспитания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29.2.1.1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стр.174-175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688322"/>
                  </a:ext>
                </a:extLst>
              </a:tr>
              <a:tr h="444014">
                <a:tc gridSpan="4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личностное развитие каждого ребенка с учетом его индивидуальности и создание условий для позитивной социализации детей на основе традиционных ценностей российского общества, что предполагает: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236585"/>
                  </a:ext>
                </a:extLst>
              </a:tr>
              <a:tr h="44401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первоначальных представлений о традиционных ценностях российского народа, социально приемлемых нормах и правилах поведения;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6602830"/>
                  </a:ext>
                </a:extLst>
              </a:tr>
              <a:tr h="44401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ценностного отношения к окружающему миру (природному и социокультурному), другим людям, самому себе;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7794642"/>
                  </a:ext>
                </a:extLst>
              </a:tr>
              <a:tr h="444014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становление первичного опыта деятельности и поведения в соответствии с традиционными ценностями, принятыми в обществе нормами и правилами.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3506038"/>
                  </a:ext>
                </a:extLst>
              </a:tr>
              <a:tr h="177606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Общие задачи воспитания: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29.2.1.2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9283817"/>
                  </a:ext>
                </a:extLst>
              </a:tr>
              <a:tr h="355211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содействовать развитию личности, основанному на принятых в обществе представлениях о добре и зле, должном и недопустимом;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1128357"/>
                  </a:ext>
                </a:extLst>
              </a:tr>
              <a:tr h="532817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способствовать становлению нравственности, основанной на духовных отечественных традициях, внутренней установке личности поступать согласно своей совести;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9396066"/>
                  </a:ext>
                </a:extLst>
              </a:tr>
              <a:tr h="532817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создавать условия для развития и реализации личностного потенциала ребенка, его готовности к творческому самовыражению и саморазвитию, самовоспитанию;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5015710"/>
                  </a:ext>
                </a:extLst>
              </a:tr>
              <a:tr h="532817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осуществлять поддержку позитивной социализации ребенка посредством проектирования и принятия уклада, воспитывающей среды, создания воспитывающих общностей</a:t>
                      </a:r>
                    </a:p>
                  </a:txBody>
                  <a:tcPr marL="33301" marR="33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371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4629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E9BBF89-9320-7AF7-3DE3-AB6AFB8FFB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2365044"/>
              </p:ext>
            </p:extLst>
          </p:nvPr>
        </p:nvGraphicFramePr>
        <p:xfrm>
          <a:off x="276314" y="210470"/>
          <a:ext cx="11639372" cy="1584147"/>
        </p:xfrm>
        <a:graphic>
          <a:graphicData uri="http://schemas.openxmlformats.org/drawingml/2006/table">
            <a:tbl>
              <a:tblPr firstRow="1" firstCol="1" bandRow="1"/>
              <a:tblGrid>
                <a:gridCol w="1306877">
                  <a:extLst>
                    <a:ext uri="{9D8B030D-6E8A-4147-A177-3AD203B41FA5}">
                      <a16:colId xmlns:a16="http://schemas.microsoft.com/office/drawing/2014/main" val="986775570"/>
                    </a:ext>
                  </a:extLst>
                </a:gridCol>
                <a:gridCol w="1602923">
                  <a:extLst>
                    <a:ext uri="{9D8B030D-6E8A-4147-A177-3AD203B41FA5}">
                      <a16:colId xmlns:a16="http://schemas.microsoft.com/office/drawing/2014/main" val="3486030842"/>
                    </a:ext>
                  </a:extLst>
                </a:gridCol>
                <a:gridCol w="1602923">
                  <a:extLst>
                    <a:ext uri="{9D8B030D-6E8A-4147-A177-3AD203B41FA5}">
                      <a16:colId xmlns:a16="http://schemas.microsoft.com/office/drawing/2014/main" val="1183723600"/>
                    </a:ext>
                  </a:extLst>
                </a:gridCol>
                <a:gridCol w="3466200">
                  <a:extLst>
                    <a:ext uri="{9D8B030D-6E8A-4147-A177-3AD203B41FA5}">
                      <a16:colId xmlns:a16="http://schemas.microsoft.com/office/drawing/2014/main" val="1714299262"/>
                    </a:ext>
                  </a:extLst>
                </a:gridCol>
                <a:gridCol w="3660449">
                  <a:extLst>
                    <a:ext uri="{9D8B030D-6E8A-4147-A177-3AD203B41FA5}">
                      <a16:colId xmlns:a16="http://schemas.microsoft.com/office/drawing/2014/main" val="2345327305"/>
                    </a:ext>
                  </a:extLst>
                </a:gridCol>
              </a:tblGrid>
              <a:tr h="106529"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Направление воспитания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5107028"/>
                  </a:ext>
                </a:extLst>
              </a:tr>
              <a:tr h="151122"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Патриотическое направление воспитания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29.2.2.1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2912457"/>
                  </a:ext>
                </a:extLst>
              </a:tr>
              <a:tr h="78352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Ценности: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873244"/>
                  </a:ext>
                </a:extLst>
              </a:tr>
              <a:tr h="1035507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содействовать формированию у ребенка личностной позиции наследника традиций и культуры, защитника Отечества и творца (созидателя), ответственного за будущее своей страны</a:t>
                      </a: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Родина и природа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лежат в основе патриотического направления воспитания. Чувство патриотизма возникает у ребенка вследствие воспитания у него нравственных качеств, интереса, чувства любви и уважения к своей стране – России, своему краю, малой родине, своему народу и народу России в целом (гражданский патриотизм), ответственности, ощущения принадлежности к своему народу.</a:t>
                      </a:r>
                    </a:p>
                  </a:txBody>
                  <a:tcPr marL="46621" marR="4662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62915"/>
                  </a:ext>
                </a:extLst>
              </a:tr>
            </a:tbl>
          </a:graphicData>
        </a:graphic>
      </p:graphicFrame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98A451B1-B527-D9A9-C4A2-D64140C1D4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7742106"/>
              </p:ext>
            </p:extLst>
          </p:nvPr>
        </p:nvGraphicFramePr>
        <p:xfrm>
          <a:off x="276314" y="1882329"/>
          <a:ext cx="11639372" cy="3569888"/>
        </p:xfrm>
        <a:graphic>
          <a:graphicData uri="http://schemas.openxmlformats.org/drawingml/2006/table">
            <a:tbl>
              <a:tblPr firstRow="1" firstCol="1" bandRow="1"/>
              <a:tblGrid>
                <a:gridCol w="1306875">
                  <a:extLst>
                    <a:ext uri="{9D8B030D-6E8A-4147-A177-3AD203B41FA5}">
                      <a16:colId xmlns:a16="http://schemas.microsoft.com/office/drawing/2014/main" val="3047934123"/>
                    </a:ext>
                  </a:extLst>
                </a:gridCol>
                <a:gridCol w="1602922">
                  <a:extLst>
                    <a:ext uri="{9D8B030D-6E8A-4147-A177-3AD203B41FA5}">
                      <a16:colId xmlns:a16="http://schemas.microsoft.com/office/drawing/2014/main" val="52372567"/>
                    </a:ext>
                  </a:extLst>
                </a:gridCol>
                <a:gridCol w="1602922">
                  <a:extLst>
                    <a:ext uri="{9D8B030D-6E8A-4147-A177-3AD203B41FA5}">
                      <a16:colId xmlns:a16="http://schemas.microsoft.com/office/drawing/2014/main" val="922465493"/>
                    </a:ext>
                  </a:extLst>
                </a:gridCol>
                <a:gridCol w="3467882">
                  <a:extLst>
                    <a:ext uri="{9D8B030D-6E8A-4147-A177-3AD203B41FA5}">
                      <a16:colId xmlns:a16="http://schemas.microsoft.com/office/drawing/2014/main" val="1242508817"/>
                    </a:ext>
                  </a:extLst>
                </a:gridCol>
                <a:gridCol w="3658771">
                  <a:extLst>
                    <a:ext uri="{9D8B030D-6E8A-4147-A177-3AD203B41FA5}">
                      <a16:colId xmlns:a16="http://schemas.microsoft.com/office/drawing/2014/main" val="3072376046"/>
                    </a:ext>
                  </a:extLst>
                </a:gridCol>
              </a:tblGrid>
              <a:tr h="440983"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Духовно-нравственное направление воспитания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29.2.2.2.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4097348"/>
                  </a:ext>
                </a:extLst>
              </a:tr>
              <a:tr h="169626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Ценности: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270446"/>
                  </a:ext>
                </a:extLst>
              </a:tr>
              <a:tr h="937763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способности к духовному развитию, нравственному самосовершенствованию, индивидуально-ответственному поведению</a:t>
                      </a: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жизнь, милосердие, добро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6995177"/>
                  </a:ext>
                </a:extLst>
              </a:tr>
              <a:tr h="538131">
                <a:tc gridSpan="5">
                  <a:txBody>
                    <a:bodyPr/>
                    <a:lstStyle/>
                    <a:p>
                      <a:pPr algn="just"/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Духовно-нравственное воспитание направлено на развитие ценностно-смысловой сферы дошкольников на основе творческого взаимодействия в детско-взрослой общности, содержанием которого является освоение социокультурного опыта в его культурно-историческом и личностном аспектах.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388110"/>
                  </a:ext>
                </a:extLst>
              </a:tr>
              <a:tr h="403599"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Социальное направление воспитания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29.2.2.3.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2891184"/>
                  </a:ext>
                </a:extLst>
              </a:tr>
              <a:tr h="169626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Ценности: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215007"/>
                  </a:ext>
                </a:extLst>
              </a:tr>
              <a:tr h="883652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ценностного отношения детей к семье, другому человеку, развитие дружелюбия, умения находить общий язык с другими людьми</a:t>
                      </a: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семья, дружба, человек и сотрудничество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7196" marR="271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035247"/>
                  </a:ext>
                </a:extLst>
              </a:tr>
            </a:tbl>
          </a:graphicData>
        </a:graphic>
      </p:graphicFrame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6540B4F6-9E71-C922-884C-CBA3807701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09791395"/>
              </p:ext>
            </p:extLst>
          </p:nvPr>
        </p:nvGraphicFramePr>
        <p:xfrm>
          <a:off x="276314" y="5539929"/>
          <a:ext cx="11639372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1306878">
                  <a:extLst>
                    <a:ext uri="{9D8B030D-6E8A-4147-A177-3AD203B41FA5}">
                      <a16:colId xmlns:a16="http://schemas.microsoft.com/office/drawing/2014/main" val="116046619"/>
                    </a:ext>
                  </a:extLst>
                </a:gridCol>
                <a:gridCol w="1602922">
                  <a:extLst>
                    <a:ext uri="{9D8B030D-6E8A-4147-A177-3AD203B41FA5}">
                      <a16:colId xmlns:a16="http://schemas.microsoft.com/office/drawing/2014/main" val="1242758147"/>
                    </a:ext>
                  </a:extLst>
                </a:gridCol>
                <a:gridCol w="1602922">
                  <a:extLst>
                    <a:ext uri="{9D8B030D-6E8A-4147-A177-3AD203B41FA5}">
                      <a16:colId xmlns:a16="http://schemas.microsoft.com/office/drawing/2014/main" val="1413756575"/>
                    </a:ext>
                  </a:extLst>
                </a:gridCol>
                <a:gridCol w="3467878">
                  <a:extLst>
                    <a:ext uri="{9D8B030D-6E8A-4147-A177-3AD203B41FA5}">
                      <a16:colId xmlns:a16="http://schemas.microsoft.com/office/drawing/2014/main" val="3186362131"/>
                    </a:ext>
                  </a:extLst>
                </a:gridCol>
                <a:gridCol w="3658772">
                  <a:extLst>
                    <a:ext uri="{9D8B030D-6E8A-4147-A177-3AD203B41FA5}">
                      <a16:colId xmlns:a16="http://schemas.microsoft.com/office/drawing/2014/main" val="29626327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Познавательное направление воспитания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29.2.2.4.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2501713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Ценности: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801522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ценности познания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познание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94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49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6B7E525-8ACF-69AC-0083-99E731E143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309056"/>
              </p:ext>
            </p:extLst>
          </p:nvPr>
        </p:nvGraphicFramePr>
        <p:xfrm>
          <a:off x="282011" y="287382"/>
          <a:ext cx="11468457" cy="1463040"/>
        </p:xfrm>
        <a:graphic>
          <a:graphicData uri="http://schemas.openxmlformats.org/drawingml/2006/table">
            <a:tbl>
              <a:tblPr firstRow="1" firstCol="1" bandRow="1"/>
              <a:tblGrid>
                <a:gridCol w="1287685">
                  <a:extLst>
                    <a:ext uri="{9D8B030D-6E8A-4147-A177-3AD203B41FA5}">
                      <a16:colId xmlns:a16="http://schemas.microsoft.com/office/drawing/2014/main" val="1039915212"/>
                    </a:ext>
                  </a:extLst>
                </a:gridCol>
                <a:gridCol w="1579386">
                  <a:extLst>
                    <a:ext uri="{9D8B030D-6E8A-4147-A177-3AD203B41FA5}">
                      <a16:colId xmlns:a16="http://schemas.microsoft.com/office/drawing/2014/main" val="954765068"/>
                    </a:ext>
                  </a:extLst>
                </a:gridCol>
                <a:gridCol w="1579386">
                  <a:extLst>
                    <a:ext uri="{9D8B030D-6E8A-4147-A177-3AD203B41FA5}">
                      <a16:colId xmlns:a16="http://schemas.microsoft.com/office/drawing/2014/main" val="482329929"/>
                    </a:ext>
                  </a:extLst>
                </a:gridCol>
                <a:gridCol w="3416955">
                  <a:extLst>
                    <a:ext uri="{9D8B030D-6E8A-4147-A177-3AD203B41FA5}">
                      <a16:colId xmlns:a16="http://schemas.microsoft.com/office/drawing/2014/main" val="3910521821"/>
                    </a:ext>
                  </a:extLst>
                </a:gridCol>
                <a:gridCol w="3605045">
                  <a:extLst>
                    <a:ext uri="{9D8B030D-6E8A-4147-A177-3AD203B41FA5}">
                      <a16:colId xmlns:a16="http://schemas.microsoft.com/office/drawing/2014/main" val="1581069510"/>
                    </a:ext>
                  </a:extLst>
                </a:gridCol>
              </a:tblGrid>
              <a:tr h="82085"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Физическое и оздоровительное направление воспитания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29.2.2.5.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9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стр.176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5412505"/>
                  </a:ext>
                </a:extLst>
              </a:tr>
              <a:tr h="37069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Ценности: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819029"/>
                  </a:ext>
                </a:extLst>
              </a:tr>
              <a:tr h="815513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ценностного отношения детей к здоровому образу жизни, овладение элементарными гигиеническими навыками и правилами безопасности.</a:t>
                      </a: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жизнь и здоровье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730472"/>
                  </a:ext>
                </a:extLst>
              </a:tr>
            </a:tbl>
          </a:graphicData>
        </a:graphic>
      </p:graphicFrame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43259838-9786-600E-5A0C-1E197AF4EFC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40777"/>
              </p:ext>
            </p:extLst>
          </p:nvPr>
        </p:nvGraphicFramePr>
        <p:xfrm>
          <a:off x="282011" y="1836644"/>
          <a:ext cx="11468457" cy="914400"/>
        </p:xfrm>
        <a:graphic>
          <a:graphicData uri="http://schemas.openxmlformats.org/drawingml/2006/table">
            <a:tbl>
              <a:tblPr firstRow="1" firstCol="1" bandRow="1"/>
              <a:tblGrid>
                <a:gridCol w="1287689">
                  <a:extLst>
                    <a:ext uri="{9D8B030D-6E8A-4147-A177-3AD203B41FA5}">
                      <a16:colId xmlns:a16="http://schemas.microsoft.com/office/drawing/2014/main" val="3428821633"/>
                    </a:ext>
                  </a:extLst>
                </a:gridCol>
                <a:gridCol w="1579384">
                  <a:extLst>
                    <a:ext uri="{9D8B030D-6E8A-4147-A177-3AD203B41FA5}">
                      <a16:colId xmlns:a16="http://schemas.microsoft.com/office/drawing/2014/main" val="2500539431"/>
                    </a:ext>
                  </a:extLst>
                </a:gridCol>
                <a:gridCol w="1579384">
                  <a:extLst>
                    <a:ext uri="{9D8B030D-6E8A-4147-A177-3AD203B41FA5}">
                      <a16:colId xmlns:a16="http://schemas.microsoft.com/office/drawing/2014/main" val="1702998053"/>
                    </a:ext>
                  </a:extLst>
                </a:gridCol>
                <a:gridCol w="3416955">
                  <a:extLst>
                    <a:ext uri="{9D8B030D-6E8A-4147-A177-3AD203B41FA5}">
                      <a16:colId xmlns:a16="http://schemas.microsoft.com/office/drawing/2014/main" val="457907803"/>
                    </a:ext>
                  </a:extLst>
                </a:gridCol>
                <a:gridCol w="3605045">
                  <a:extLst>
                    <a:ext uri="{9D8B030D-6E8A-4147-A177-3AD203B41FA5}">
                      <a16:colId xmlns:a16="http://schemas.microsoft.com/office/drawing/2014/main" val="30385726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Трудовое направление воспитания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29.2.2.6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02861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Ценность: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2992936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формирование ценностного отношения детей к труду, трудолюбию и приобщение ребенка к труду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труд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1113071"/>
                  </a:ext>
                </a:extLst>
              </a:tr>
            </a:tbl>
          </a:graphicData>
        </a:graphic>
      </p:graphicFrame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B6165A0C-8A78-E65D-4D36-38664782BD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6271776"/>
              </p:ext>
            </p:extLst>
          </p:nvPr>
        </p:nvGraphicFramePr>
        <p:xfrm>
          <a:off x="282011" y="2837266"/>
          <a:ext cx="11468457" cy="731520"/>
        </p:xfrm>
        <a:graphic>
          <a:graphicData uri="http://schemas.openxmlformats.org/drawingml/2006/table">
            <a:tbl>
              <a:tblPr firstRow="1" firstCol="1" bandRow="1"/>
              <a:tblGrid>
                <a:gridCol w="1287689">
                  <a:extLst>
                    <a:ext uri="{9D8B030D-6E8A-4147-A177-3AD203B41FA5}">
                      <a16:colId xmlns:a16="http://schemas.microsoft.com/office/drawing/2014/main" val="1767369253"/>
                    </a:ext>
                  </a:extLst>
                </a:gridCol>
                <a:gridCol w="1579384">
                  <a:extLst>
                    <a:ext uri="{9D8B030D-6E8A-4147-A177-3AD203B41FA5}">
                      <a16:colId xmlns:a16="http://schemas.microsoft.com/office/drawing/2014/main" val="4083159622"/>
                    </a:ext>
                  </a:extLst>
                </a:gridCol>
                <a:gridCol w="1579384">
                  <a:extLst>
                    <a:ext uri="{9D8B030D-6E8A-4147-A177-3AD203B41FA5}">
                      <a16:colId xmlns:a16="http://schemas.microsoft.com/office/drawing/2014/main" val="953961393"/>
                    </a:ext>
                  </a:extLst>
                </a:gridCol>
                <a:gridCol w="3416955">
                  <a:extLst>
                    <a:ext uri="{9D8B030D-6E8A-4147-A177-3AD203B41FA5}">
                      <a16:colId xmlns:a16="http://schemas.microsoft.com/office/drawing/2014/main" val="2246044890"/>
                    </a:ext>
                  </a:extLst>
                </a:gridCol>
                <a:gridCol w="3605045">
                  <a:extLst>
                    <a:ext uri="{9D8B030D-6E8A-4147-A177-3AD203B41FA5}">
                      <a16:colId xmlns:a16="http://schemas.microsoft.com/office/drawing/2014/main" val="4018331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Эстетическое направление воспитания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29.2.2.7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384883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Ценности: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48761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способствовать становлению у ребенка ценностного отношения к красоте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культура, красота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0783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5997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98F88EB0-428D-E7A8-E716-B1C9D41505F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8000303"/>
              </p:ext>
            </p:extLst>
          </p:nvPr>
        </p:nvGraphicFramePr>
        <p:xfrm>
          <a:off x="230737" y="259732"/>
          <a:ext cx="11545367" cy="3030399"/>
        </p:xfrm>
        <a:graphic>
          <a:graphicData uri="http://schemas.openxmlformats.org/drawingml/2006/table">
            <a:tbl>
              <a:tblPr firstRow="1" firstCol="1" bandRow="1"/>
              <a:tblGrid>
                <a:gridCol w="1974078">
                  <a:extLst>
                    <a:ext uri="{9D8B030D-6E8A-4147-A177-3AD203B41FA5}">
                      <a16:colId xmlns:a16="http://schemas.microsoft.com/office/drawing/2014/main" val="451178104"/>
                    </a:ext>
                  </a:extLst>
                </a:gridCol>
                <a:gridCol w="1939895">
                  <a:extLst>
                    <a:ext uri="{9D8B030D-6E8A-4147-A177-3AD203B41FA5}">
                      <a16:colId xmlns:a16="http://schemas.microsoft.com/office/drawing/2014/main" val="1001159607"/>
                    </a:ext>
                  </a:extLst>
                </a:gridCol>
                <a:gridCol w="3264494">
                  <a:extLst>
                    <a:ext uri="{9D8B030D-6E8A-4147-A177-3AD203B41FA5}">
                      <a16:colId xmlns:a16="http://schemas.microsoft.com/office/drawing/2014/main" val="3897087126"/>
                    </a:ext>
                  </a:extLst>
                </a:gridCol>
                <a:gridCol w="886864">
                  <a:extLst>
                    <a:ext uri="{9D8B030D-6E8A-4147-A177-3AD203B41FA5}">
                      <a16:colId xmlns:a16="http://schemas.microsoft.com/office/drawing/2014/main" val="3830793929"/>
                    </a:ext>
                  </a:extLst>
                </a:gridCol>
                <a:gridCol w="1740018">
                  <a:extLst>
                    <a:ext uri="{9D8B030D-6E8A-4147-A177-3AD203B41FA5}">
                      <a16:colId xmlns:a16="http://schemas.microsoft.com/office/drawing/2014/main" val="1510859682"/>
                    </a:ext>
                  </a:extLst>
                </a:gridCol>
                <a:gridCol w="1740018">
                  <a:extLst>
                    <a:ext uri="{9D8B030D-6E8A-4147-A177-3AD203B41FA5}">
                      <a16:colId xmlns:a16="http://schemas.microsoft.com/office/drawing/2014/main" val="718425109"/>
                    </a:ext>
                  </a:extLst>
                </a:gridCol>
              </a:tblGrid>
              <a:tr h="165505">
                <a:tc rowSpan="2" gridSpan="4"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Целевые ориентиры воспитания детей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29.2.3.1.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0484447"/>
                  </a:ext>
                </a:extLst>
              </a:tr>
              <a:tr h="165505">
                <a:tc gridSpan="4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29.3.2.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стр.179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684163"/>
                  </a:ext>
                </a:extLst>
              </a:tr>
              <a:tr h="331009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Направление воспитания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Ценности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Целевые ориентиры</a:t>
                      </a:r>
                      <a:r>
                        <a:rPr lang="ru-RU" sz="12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детей раннего возраста (к трем годам)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Целевые ориентиры детей на этапе завершения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освоения программы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88841"/>
                  </a:ext>
                </a:extLst>
              </a:tr>
              <a:tr h="698217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Патриотическое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Родина,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природа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привязанность к близким людям, бережное отношение к живому</a:t>
                      </a:r>
                    </a:p>
                  </a:txBody>
                  <a:tcPr marL="50992" marR="509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Любящий свою малую родину и имеющий представление о своей стране – России, испытывающий чувство привязанности к родному дому, семье, близким людям.</a:t>
                      </a:r>
                    </a:p>
                  </a:txBody>
                  <a:tcPr marL="50992" marR="509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9355122"/>
                  </a:ext>
                </a:extLst>
              </a:tr>
              <a:tr h="1600662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Духовно нравственное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Жизнь, милосердие, добро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0992" marR="509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Способный понять и принять, что такое «хорошо» и «плохо».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сочувствие, доброту.</a:t>
                      </a:r>
                    </a:p>
                  </a:txBody>
                  <a:tcPr marL="50992" marR="509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Способный не оставаться равнодушным к чужому горю, проявлять заботу. Самостоятельно различающий основные отрицательные и положительные человеческие качества, иногда прибегая к помощи взрослого в ситуациях морального выбора.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Различающий основные проявления добра и зла, принимающий и уважающий традиционные ценности, ценности семьи и общества, правдивый, искренний, способный к сочувствию и заботе, к нравственному поступку.</a:t>
                      </a:r>
                    </a:p>
                  </a:txBody>
                  <a:tcPr marL="50992" marR="509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251693"/>
                  </a:ext>
                </a:extLst>
              </a:tr>
            </a:tbl>
          </a:graphicData>
        </a:graphic>
      </p:graphicFrame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4920ECC0-FDA6-856F-376B-349E2B3754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1374508"/>
              </p:ext>
            </p:extLst>
          </p:nvPr>
        </p:nvGraphicFramePr>
        <p:xfrm>
          <a:off x="230737" y="3429000"/>
          <a:ext cx="11545367" cy="3001106"/>
        </p:xfrm>
        <a:graphic>
          <a:graphicData uri="http://schemas.openxmlformats.org/drawingml/2006/table">
            <a:tbl>
              <a:tblPr firstRow="1" firstCol="1" bandRow="1"/>
              <a:tblGrid>
                <a:gridCol w="1965532">
                  <a:extLst>
                    <a:ext uri="{9D8B030D-6E8A-4147-A177-3AD203B41FA5}">
                      <a16:colId xmlns:a16="http://schemas.microsoft.com/office/drawing/2014/main" val="3274567370"/>
                    </a:ext>
                  </a:extLst>
                </a:gridCol>
                <a:gridCol w="1939895">
                  <a:extLst>
                    <a:ext uri="{9D8B030D-6E8A-4147-A177-3AD203B41FA5}">
                      <a16:colId xmlns:a16="http://schemas.microsoft.com/office/drawing/2014/main" val="3229450246"/>
                    </a:ext>
                  </a:extLst>
                </a:gridCol>
                <a:gridCol w="3281586">
                  <a:extLst>
                    <a:ext uri="{9D8B030D-6E8A-4147-A177-3AD203B41FA5}">
                      <a16:colId xmlns:a16="http://schemas.microsoft.com/office/drawing/2014/main" val="2133051768"/>
                    </a:ext>
                  </a:extLst>
                </a:gridCol>
                <a:gridCol w="4358354">
                  <a:extLst>
                    <a:ext uri="{9D8B030D-6E8A-4147-A177-3AD203B41FA5}">
                      <a16:colId xmlns:a16="http://schemas.microsoft.com/office/drawing/2014/main" val="120529188"/>
                    </a:ext>
                  </a:extLst>
                </a:gridCol>
              </a:tblGrid>
              <a:tr h="1314093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Социальное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92" marR="54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Человек,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семья,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дружба, сотрудничество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92" marR="54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Испытывающий чувство удовольствия в случае одобрения и чувство огорчения в случае неодобрения со стороны взрослых.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интерес к другим детям и способный бесконфликтно играть рядом с ними.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позицию «Я сам!». Способный к самостоятельным (свободным) активным действиям в общении.</a:t>
                      </a:r>
                    </a:p>
                  </a:txBody>
                  <a:tcPr marL="54392" marR="54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Владеющий основами речевой культуры.</a:t>
                      </a:r>
                    </a:p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Дружелюбный и доброжелательный, умеющий слушать и слышать собеседника, способный взаимодействовать со взрослыми и сверстниками на основе общих интересов и дел.</a:t>
                      </a:r>
                    </a:p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ответственность за свои действия и поведение; принимающий и уважающий различия между людьми.</a:t>
                      </a:r>
                    </a:p>
                  </a:txBody>
                  <a:tcPr marL="54392" marR="54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9495474"/>
                  </a:ext>
                </a:extLst>
              </a:tr>
              <a:tr h="1538066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Познавательное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92" marR="54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Познание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92" marR="54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интерес к окружающему миру.</a:t>
                      </a:r>
                    </a:p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Любознательный, активный в поведении и деятельности</a:t>
                      </a:r>
                    </a:p>
                  </a:txBody>
                  <a:tcPr marL="54392" marR="54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активность, самостоятельность, инициативу в познавательной, игровой, коммуникативной и продуктивных видах деятельности и в самообслуживании.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Любознательный, наблюдательный, испытывающий потребность в самовыражении, в том числе творческом.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Обладающий первичной картиной мира на основе традиционных ценностей</a:t>
                      </a:r>
                    </a:p>
                  </a:txBody>
                  <a:tcPr marL="54392" marR="543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3975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102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F5536B8E-8CA1-A8BC-2DA3-3ACF69B4989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673959"/>
              </p:ext>
            </p:extLst>
          </p:nvPr>
        </p:nvGraphicFramePr>
        <p:xfrm>
          <a:off x="267769" y="297547"/>
          <a:ext cx="11656462" cy="1975634"/>
        </p:xfrm>
        <a:graphic>
          <a:graphicData uri="http://schemas.openxmlformats.org/drawingml/2006/table">
            <a:tbl>
              <a:tblPr firstRow="1" firstCol="1" bandRow="1"/>
              <a:tblGrid>
                <a:gridCol w="1458481">
                  <a:extLst>
                    <a:ext uri="{9D8B030D-6E8A-4147-A177-3AD203B41FA5}">
                      <a16:colId xmlns:a16="http://schemas.microsoft.com/office/drawing/2014/main" val="3799866442"/>
                    </a:ext>
                  </a:extLst>
                </a:gridCol>
                <a:gridCol w="1153683">
                  <a:extLst>
                    <a:ext uri="{9D8B030D-6E8A-4147-A177-3AD203B41FA5}">
                      <a16:colId xmlns:a16="http://schemas.microsoft.com/office/drawing/2014/main" val="2282103460"/>
                    </a:ext>
                  </a:extLst>
                </a:gridCol>
                <a:gridCol w="4110527">
                  <a:extLst>
                    <a:ext uri="{9D8B030D-6E8A-4147-A177-3AD203B41FA5}">
                      <a16:colId xmlns:a16="http://schemas.microsoft.com/office/drawing/2014/main" val="64674739"/>
                    </a:ext>
                  </a:extLst>
                </a:gridCol>
                <a:gridCol w="4933771">
                  <a:extLst>
                    <a:ext uri="{9D8B030D-6E8A-4147-A177-3AD203B41FA5}">
                      <a16:colId xmlns:a16="http://schemas.microsoft.com/office/drawing/2014/main" val="3693844469"/>
                    </a:ext>
                  </a:extLst>
                </a:gridCol>
              </a:tblGrid>
              <a:tr h="1975634"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Физическое и оздоровительное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Здоровье,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жизнь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Понимающий ценность жизни и здоровья, владеющий основными способами укрепления здоровья - физическая культура, закаливание, утренняя гимнастика, личная гигиена, безопасное поведение и другое; стремящийся к сбережению и укреплению собственного здоровья и здоровья окружающих.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интерес к физическим упражнениям и подвижным играм, стремление к личной и командной победе, нравственные и волевые качества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Понимающий ценность жизни, владеющий основными способами укрепления здоровья - занятия физической культурой, закаливание, утренняя гимнастика, соблюдение личной гигиены и безопасного поведения и другое; стремящийся к сбережению и укреплению собственного здоровья и здоровья окружающих.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интерес к физическим упражнениям и подвижным играм, стремление к личной и командной победе, нравственные и волевые качества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Демонстрирующий потребность в двигательной деятельности.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Имеющий представление о некоторых видах спорта и активного отдыха.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4113925"/>
                  </a:ext>
                </a:extLst>
              </a:tr>
            </a:tbl>
          </a:graphicData>
        </a:graphic>
      </p:graphicFrame>
      <p:graphicFrame>
        <p:nvGraphicFramePr>
          <p:cNvPr id="5" name="Объект 3">
            <a:extLst>
              <a:ext uri="{FF2B5EF4-FFF2-40B4-BE49-F238E27FC236}">
                <a16:creationId xmlns:a16="http://schemas.microsoft.com/office/drawing/2014/main" id="{DD42465A-AAAA-1A1F-ECCD-CEB8920181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0288368"/>
              </p:ext>
            </p:extLst>
          </p:nvPr>
        </p:nvGraphicFramePr>
        <p:xfrm>
          <a:off x="267768" y="2358792"/>
          <a:ext cx="11656461" cy="1691915"/>
        </p:xfrm>
        <a:graphic>
          <a:graphicData uri="http://schemas.openxmlformats.org/drawingml/2006/table">
            <a:tbl>
              <a:tblPr firstRow="1" firstCol="1" bandRow="1"/>
              <a:tblGrid>
                <a:gridCol w="1475573">
                  <a:extLst>
                    <a:ext uri="{9D8B030D-6E8A-4147-A177-3AD203B41FA5}">
                      <a16:colId xmlns:a16="http://schemas.microsoft.com/office/drawing/2014/main" val="1216503834"/>
                    </a:ext>
                  </a:extLst>
                </a:gridCol>
                <a:gridCol w="1170774">
                  <a:extLst>
                    <a:ext uri="{9D8B030D-6E8A-4147-A177-3AD203B41FA5}">
                      <a16:colId xmlns:a16="http://schemas.microsoft.com/office/drawing/2014/main" val="3464247631"/>
                    </a:ext>
                  </a:extLst>
                </a:gridCol>
                <a:gridCol w="4067799">
                  <a:extLst>
                    <a:ext uri="{9D8B030D-6E8A-4147-A177-3AD203B41FA5}">
                      <a16:colId xmlns:a16="http://schemas.microsoft.com/office/drawing/2014/main" val="937416799"/>
                    </a:ext>
                  </a:extLst>
                </a:gridCol>
                <a:gridCol w="4942315">
                  <a:extLst>
                    <a:ext uri="{9D8B030D-6E8A-4147-A177-3AD203B41FA5}">
                      <a16:colId xmlns:a16="http://schemas.microsoft.com/office/drawing/2014/main" val="3714553582"/>
                    </a:ext>
                  </a:extLst>
                </a:gridCol>
              </a:tblGrid>
              <a:tr h="1691915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Трудовое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Труд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Поддерживающий элементарный порядок в окружающей обстановке.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Стремящийся помогать старшим в доступных трудовых действиях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Стремящийся к результативности, самостоятельности, ответственности в самообслуживании, в быту, в игровой и других видах деятельности (конструирование, лепка, художественный труд, детский дизайн и другое).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Понимающий ценность труда в семье и в обществе на основе уважения к людям труда, результатам их деятельности.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трудолюбие при выполнении поручений и в самостоятельной деятельности.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9505375"/>
                  </a:ext>
                </a:extLst>
              </a:tr>
            </a:tbl>
          </a:graphicData>
        </a:graphic>
      </p:graphicFrame>
      <p:graphicFrame>
        <p:nvGraphicFramePr>
          <p:cNvPr id="6" name="Объект 3">
            <a:extLst>
              <a:ext uri="{FF2B5EF4-FFF2-40B4-BE49-F238E27FC236}">
                <a16:creationId xmlns:a16="http://schemas.microsoft.com/office/drawing/2014/main" id="{F19EAF8D-951C-C2C5-714F-9277A685B6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3522814"/>
              </p:ext>
            </p:extLst>
          </p:nvPr>
        </p:nvGraphicFramePr>
        <p:xfrm>
          <a:off x="267767" y="4233740"/>
          <a:ext cx="11656461" cy="1449213"/>
        </p:xfrm>
        <a:graphic>
          <a:graphicData uri="http://schemas.openxmlformats.org/drawingml/2006/table">
            <a:tbl>
              <a:tblPr firstRow="1" firstCol="1" bandRow="1"/>
              <a:tblGrid>
                <a:gridCol w="1492667">
                  <a:extLst>
                    <a:ext uri="{9D8B030D-6E8A-4147-A177-3AD203B41FA5}">
                      <a16:colId xmlns:a16="http://schemas.microsoft.com/office/drawing/2014/main" val="1675961077"/>
                    </a:ext>
                  </a:extLst>
                </a:gridCol>
                <a:gridCol w="1153682">
                  <a:extLst>
                    <a:ext uri="{9D8B030D-6E8A-4147-A177-3AD203B41FA5}">
                      <a16:colId xmlns:a16="http://schemas.microsoft.com/office/drawing/2014/main" val="935853889"/>
                    </a:ext>
                  </a:extLst>
                </a:gridCol>
                <a:gridCol w="4084890">
                  <a:extLst>
                    <a:ext uri="{9D8B030D-6E8A-4147-A177-3AD203B41FA5}">
                      <a16:colId xmlns:a16="http://schemas.microsoft.com/office/drawing/2014/main" val="4159409531"/>
                    </a:ext>
                  </a:extLst>
                </a:gridCol>
                <a:gridCol w="4925222">
                  <a:extLst>
                    <a:ext uri="{9D8B030D-6E8A-4147-A177-3AD203B41FA5}">
                      <a16:colId xmlns:a16="http://schemas.microsoft.com/office/drawing/2014/main" val="3736060407"/>
                    </a:ext>
                  </a:extLst>
                </a:gridCol>
              </a:tblGrid>
              <a:tr h="1449213"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Эстетическое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Культура и красота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Проявляющий эмоциональную отзывчивость на красоту в окружающем мире и искусстве. 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Способный к творческой деятельности (изобразительной, декоративно-оформительской, музыкальной, словесно-речевой, театрализованной и другое).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Способный воспринимать и чувствовать прекрасное в быту, природе, поступках, искусстве.</a:t>
                      </a:r>
                    </a:p>
                    <a:p>
                      <a:pPr algn="just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Стремящийся к отображению прекрасного в продуктивных видах деятельности.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9173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949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9B4045B-FF4C-FE6B-E144-58C14B06FE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2011"/>
            <a:ext cx="10515600" cy="5894952"/>
          </a:xfrm>
        </p:spPr>
        <p:txBody>
          <a:bodyPr>
            <a:normAutofit fontScale="700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При 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 совместного образования / инклюзивного образования детей с ОВЗ, в том числе детей-инвалидов, в группах комбинированной, компенсирующей направленности, учитываются компоненты адаптированной образовательной программы дошкольного образования для детей с ограниченными возможностями здоровья (с тяжёлыми нарушениями речи, со сложными дефектами / тяжёлыми множественными нарушениями развития, с иными ограничениями здоровья) ГБДОУ №93, реализуемой в технологии совместного / инклюзивного образования и разработанной в соответствии с федеральным государственным образовательным стандартом дошкольного образования и соответствующей федеральной адаптированной программой дошкольного образования для детей с ОВЗ (приказ Министерства просвещения Российской Федерации от 24.11.2022 №1022 «Об утверждении федеральной адаптированной образовательной программы дошкольного образования для обучающихся с ограниченными возможностями здоровья»). </a:t>
            </a:r>
            <a:endParaRPr 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847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9422" y="419793"/>
            <a:ext cx="9872871" cy="5357552"/>
          </a:xfrm>
        </p:spPr>
        <p:txBody>
          <a:bodyPr>
            <a:normAutofit fontScale="85000" lnSpcReduction="20000"/>
          </a:bodyPr>
          <a:lstStyle/>
          <a:p>
            <a:pPr marL="4572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2.2. Часть формируемая участниками образовательных отношений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ctr">
              <a:spcAft>
                <a:spcPts val="0"/>
              </a:spcAft>
              <a:buNone/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Культурно-образовательной программы «Город на ладошке»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r">
              <a:spcAft>
                <a:spcPts val="0"/>
              </a:spcAft>
              <a:buNone/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r">
              <a:spcAft>
                <a:spcPts val="0"/>
              </a:spcAft>
              <a:buNone/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Структура программы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  <a:tabLst>
                <a:tab pos="571500" algn="l"/>
              </a:tabLs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Программа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построена в виде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двух концентров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что предполагает освоение сквозных тем, реализуемых как в старшей, так и подготовительной группах. Изменения в программе на каждом возрастном уровне связаны с расширением пространства города – от своего микрорайона к историческому центру Санкт-Петербурга, а также с усложнением поисковых и исследовательских задач, которые ставятся перед ребенком. Такая структура позволяет, несмотря на преемственность содержания первого и второго года обучения, в случае необходимости реализовывать и каждый концентр в отдельности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i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  <a:tabLst>
                <a:tab pos="571500" algn="l"/>
              </a:tabLst>
            </a:pPr>
            <a:r>
              <a:rPr lang="ru-RU" sz="2400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Сущность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усложнения поисковых задач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решаемых дошкольниками в процессе освоения содержания каждого из указанных концентров, выражается в постепенном увеличении доли самостоятельности детей при проведении исследования и переходе от индивидуальных заданий к групповым и коллективным.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779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2937928"/>
              </p:ext>
            </p:extLst>
          </p:nvPr>
        </p:nvGraphicFramePr>
        <p:xfrm>
          <a:off x="432262" y="548640"/>
          <a:ext cx="11238807" cy="2294314"/>
        </p:xfrm>
        <a:graphic>
          <a:graphicData uri="http://schemas.openxmlformats.org/drawingml/2006/table">
            <a:tbl>
              <a:tblPr firstRow="1" firstCol="1" bandRow="1"/>
              <a:tblGrid>
                <a:gridCol w="3832368">
                  <a:extLst>
                    <a:ext uri="{9D8B030D-6E8A-4147-A177-3AD203B41FA5}">
                      <a16:colId xmlns:a16="http://schemas.microsoft.com/office/drawing/2014/main" val="1933030382"/>
                    </a:ext>
                  </a:extLst>
                </a:gridCol>
                <a:gridCol w="3702619">
                  <a:extLst>
                    <a:ext uri="{9D8B030D-6E8A-4147-A177-3AD203B41FA5}">
                      <a16:colId xmlns:a16="http://schemas.microsoft.com/office/drawing/2014/main" val="1335117125"/>
                    </a:ext>
                  </a:extLst>
                </a:gridCol>
                <a:gridCol w="3703820">
                  <a:extLst>
                    <a:ext uri="{9D8B030D-6E8A-4147-A177-3AD203B41FA5}">
                      <a16:colId xmlns:a16="http://schemas.microsoft.com/office/drawing/2014/main" val="3237984135"/>
                    </a:ext>
                  </a:extLst>
                </a:gridCol>
              </a:tblGrid>
              <a:tr h="2415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впечатления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Обстоятельства городской жизни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диалоги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466275"/>
                  </a:ext>
                </a:extLst>
              </a:tr>
              <a:tr h="20528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Рефлексия имеющихся впечатлений и накопление новых представлений 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 особенностях города как населенного пункта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(первый год обучения) и 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специфике месторасположения и облика Петербурга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(второй год обучения)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детского исследования: Что такое город и как он может выглядеть?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законов городского образа жизни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  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базовых правил безопасного, адекватного и комфортного поведения,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необходимых для гармоничного существования человека в городской среде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71500" algn="l"/>
                        </a:tabLs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детского исследования: Как город определяет поведение горожанина? По каким правилам живет человек в городе?  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Освоение </a:t>
                      </a:r>
                      <a:r>
                        <a:rPr lang="ru-RU" sz="1200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основных законов существования мегаполиса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правил, по которым строится городское пространство, протекает жизнь населенного пункта как «целокупного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 (И. М. </a:t>
                      </a:r>
                      <a:r>
                        <a:rPr lang="ru-RU" sz="12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Гревс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детского исследования: По каким законам существуют город в пространстве и времени?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404031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0369402"/>
              </p:ext>
            </p:extLst>
          </p:nvPr>
        </p:nvGraphicFramePr>
        <p:xfrm>
          <a:off x="1255220" y="3253738"/>
          <a:ext cx="9775768" cy="2448792"/>
        </p:xfrm>
        <a:graphic>
          <a:graphicData uri="http://schemas.openxmlformats.org/drawingml/2006/table">
            <a:tbl>
              <a:tblPr firstRow="1" firstCol="1" bandRow="1"/>
              <a:tblGrid>
                <a:gridCol w="2216635">
                  <a:extLst>
                    <a:ext uri="{9D8B030D-6E8A-4147-A177-3AD203B41FA5}">
                      <a16:colId xmlns:a16="http://schemas.microsoft.com/office/drawing/2014/main" val="2263680371"/>
                    </a:ext>
                  </a:extLst>
                </a:gridCol>
                <a:gridCol w="2390120">
                  <a:extLst>
                    <a:ext uri="{9D8B030D-6E8A-4147-A177-3AD203B41FA5}">
                      <a16:colId xmlns:a16="http://schemas.microsoft.com/office/drawing/2014/main" val="588945260"/>
                    </a:ext>
                  </a:extLst>
                </a:gridCol>
                <a:gridCol w="2724548">
                  <a:extLst>
                    <a:ext uri="{9D8B030D-6E8A-4147-A177-3AD203B41FA5}">
                      <a16:colId xmlns:a16="http://schemas.microsoft.com/office/drawing/2014/main" val="1409577409"/>
                    </a:ext>
                  </a:extLst>
                </a:gridCol>
                <a:gridCol w="2444465">
                  <a:extLst>
                    <a:ext uri="{9D8B030D-6E8A-4147-A177-3AD203B41FA5}">
                      <a16:colId xmlns:a16="http://schemas.microsoft.com/office/drawing/2014/main" val="1639073485"/>
                    </a:ext>
                  </a:extLst>
                </a:gridCol>
              </a:tblGrid>
              <a:tr h="8162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                       </a:t>
                      </a: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    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Культурное наследие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Социум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7490838"/>
                  </a:ext>
                </a:extLst>
              </a:tr>
              <a:tr h="5441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впечатления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Городской пейзаж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 в подробностях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жители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9183132"/>
                  </a:ext>
                </a:extLst>
              </a:tr>
              <a:tr h="5441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обстоятельства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Когда природа засыпает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Как не потеряться в городе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роли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4003670"/>
                  </a:ext>
                </a:extLst>
              </a:tr>
              <a:tr h="54417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диалоги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Весна приходит  в город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лабиринте городских пространств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Городские традиции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9217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180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613D4DE-ED5B-F0BA-EA48-5013E2D50F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5866198"/>
              </p:ext>
            </p:extLst>
          </p:nvPr>
        </p:nvGraphicFramePr>
        <p:xfrm>
          <a:off x="675118" y="446640"/>
          <a:ext cx="10887339" cy="737373"/>
        </p:xfrm>
        <a:graphic>
          <a:graphicData uri="http://schemas.openxmlformats.org/drawingml/2006/table">
            <a:tbl>
              <a:tblPr firstRow="1" firstCol="1" bandRow="1"/>
              <a:tblGrid>
                <a:gridCol w="1124938">
                  <a:extLst>
                    <a:ext uri="{9D8B030D-6E8A-4147-A177-3AD203B41FA5}">
                      <a16:colId xmlns:a16="http://schemas.microsoft.com/office/drawing/2014/main" val="3042469236"/>
                    </a:ext>
                  </a:extLst>
                </a:gridCol>
                <a:gridCol w="6677372">
                  <a:extLst>
                    <a:ext uri="{9D8B030D-6E8A-4147-A177-3AD203B41FA5}">
                      <a16:colId xmlns:a16="http://schemas.microsoft.com/office/drawing/2014/main" val="299111158"/>
                    </a:ext>
                  </a:extLst>
                </a:gridCol>
                <a:gridCol w="1572180">
                  <a:extLst>
                    <a:ext uri="{9D8B030D-6E8A-4147-A177-3AD203B41FA5}">
                      <a16:colId xmlns:a16="http://schemas.microsoft.com/office/drawing/2014/main" val="2989813924"/>
                    </a:ext>
                  </a:extLst>
                </a:gridCol>
                <a:gridCol w="1512849">
                  <a:extLst>
                    <a:ext uri="{9D8B030D-6E8A-4147-A177-3AD203B41FA5}">
                      <a16:colId xmlns:a16="http://schemas.microsoft.com/office/drawing/2014/main" val="618602235"/>
                    </a:ext>
                  </a:extLst>
                </a:gridCol>
              </a:tblGrid>
              <a:tr h="371613">
                <a:tc rowSpan="2" gridSpan="2"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III</a:t>
                      </a:r>
                      <a:r>
                        <a:rPr lang="ru-RU" sz="1200" b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ОРГАНИЗАЦИОННЫЙРАЗДЕЛ</a:t>
                      </a:r>
                      <a:endParaRPr lang="ru-RU" sz="12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ссылка ФОП ДО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650214"/>
                  </a:ext>
                </a:extLst>
              </a:tr>
              <a:tr h="17626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 п.п.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485740"/>
                  </a:ext>
                </a:extLst>
              </a:tr>
              <a:tr h="176261"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Психолого-педагогические условия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стр.189-191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2800003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F20F22C-5150-FD68-8A2E-81F36BA37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96943"/>
              </p:ext>
            </p:extLst>
          </p:nvPr>
        </p:nvGraphicFramePr>
        <p:xfrm>
          <a:off x="675117" y="1238858"/>
          <a:ext cx="10887340" cy="442367"/>
        </p:xfrm>
        <a:graphic>
          <a:graphicData uri="http://schemas.openxmlformats.org/drawingml/2006/table">
            <a:tbl>
              <a:tblPr firstRow="1" firstCol="1" bandRow="1"/>
              <a:tblGrid>
                <a:gridCol w="1040571">
                  <a:extLst>
                    <a:ext uri="{9D8B030D-6E8A-4147-A177-3AD203B41FA5}">
                      <a16:colId xmlns:a16="http://schemas.microsoft.com/office/drawing/2014/main" val="4024505564"/>
                    </a:ext>
                  </a:extLst>
                </a:gridCol>
                <a:gridCol w="6778832">
                  <a:extLst>
                    <a:ext uri="{9D8B030D-6E8A-4147-A177-3AD203B41FA5}">
                      <a16:colId xmlns:a16="http://schemas.microsoft.com/office/drawing/2014/main" val="470830388"/>
                    </a:ext>
                  </a:extLst>
                </a:gridCol>
                <a:gridCol w="1478422">
                  <a:extLst>
                    <a:ext uri="{9D8B030D-6E8A-4147-A177-3AD203B41FA5}">
                      <a16:colId xmlns:a16="http://schemas.microsoft.com/office/drawing/2014/main" val="919946817"/>
                    </a:ext>
                  </a:extLst>
                </a:gridCol>
                <a:gridCol w="1589515">
                  <a:extLst>
                    <a:ext uri="{9D8B030D-6E8A-4147-A177-3AD203B41FA5}">
                      <a16:colId xmlns:a16="http://schemas.microsoft.com/office/drawing/2014/main" val="1474837783"/>
                    </a:ext>
                  </a:extLst>
                </a:gridCol>
              </a:tblGrid>
              <a:tr h="442367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Особенности организации развивающей предметно-пространственной среды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стр.191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721190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1DB869B-C35C-2418-740F-46096439D1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566716"/>
              </p:ext>
            </p:extLst>
          </p:nvPr>
        </p:nvGraphicFramePr>
        <p:xfrm>
          <a:off x="675117" y="1752766"/>
          <a:ext cx="10887340" cy="365760"/>
        </p:xfrm>
        <a:graphic>
          <a:graphicData uri="http://schemas.openxmlformats.org/drawingml/2006/table">
            <a:tbl>
              <a:tblPr firstRow="1" firstCol="1" bandRow="1"/>
              <a:tblGrid>
                <a:gridCol w="1040571">
                  <a:extLst>
                    <a:ext uri="{9D8B030D-6E8A-4147-A177-3AD203B41FA5}">
                      <a16:colId xmlns:a16="http://schemas.microsoft.com/office/drawing/2014/main" val="3035132551"/>
                    </a:ext>
                  </a:extLst>
                </a:gridCol>
                <a:gridCol w="6781472">
                  <a:extLst>
                    <a:ext uri="{9D8B030D-6E8A-4147-A177-3AD203B41FA5}">
                      <a16:colId xmlns:a16="http://schemas.microsoft.com/office/drawing/2014/main" val="2784700685"/>
                    </a:ext>
                  </a:extLst>
                </a:gridCol>
                <a:gridCol w="1476232">
                  <a:extLst>
                    <a:ext uri="{9D8B030D-6E8A-4147-A177-3AD203B41FA5}">
                      <a16:colId xmlns:a16="http://schemas.microsoft.com/office/drawing/2014/main" val="2551415360"/>
                    </a:ext>
                  </a:extLst>
                </a:gridCol>
                <a:gridCol w="1589065">
                  <a:extLst>
                    <a:ext uri="{9D8B030D-6E8A-4147-A177-3AD203B41FA5}">
                      <a16:colId xmlns:a16="http://schemas.microsoft.com/office/drawing/2014/main" val="234477806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3.1.3.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Материально-техническое обеспечение Программы,</a:t>
                      </a:r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обеспеченность методическими материалами и средствами обучения и воспитания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стр.193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4938794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03014A17-8C1A-D7B9-76E2-95B10334AA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083955"/>
              </p:ext>
            </p:extLst>
          </p:nvPr>
        </p:nvGraphicFramePr>
        <p:xfrm>
          <a:off x="675117" y="2190067"/>
          <a:ext cx="10887340" cy="365760"/>
        </p:xfrm>
        <a:graphic>
          <a:graphicData uri="http://schemas.openxmlformats.org/drawingml/2006/table">
            <a:tbl>
              <a:tblPr firstRow="1" firstCol="1" bandRow="1"/>
              <a:tblGrid>
                <a:gridCol w="1040571">
                  <a:extLst>
                    <a:ext uri="{9D8B030D-6E8A-4147-A177-3AD203B41FA5}">
                      <a16:colId xmlns:a16="http://schemas.microsoft.com/office/drawing/2014/main" val="4191026925"/>
                    </a:ext>
                  </a:extLst>
                </a:gridCol>
                <a:gridCol w="6781472">
                  <a:extLst>
                    <a:ext uri="{9D8B030D-6E8A-4147-A177-3AD203B41FA5}">
                      <a16:colId xmlns:a16="http://schemas.microsoft.com/office/drawing/2014/main" val="4209961876"/>
                    </a:ext>
                  </a:extLst>
                </a:gridCol>
                <a:gridCol w="1476232">
                  <a:extLst>
                    <a:ext uri="{9D8B030D-6E8A-4147-A177-3AD203B41FA5}">
                      <a16:colId xmlns:a16="http://schemas.microsoft.com/office/drawing/2014/main" val="1843083785"/>
                    </a:ext>
                  </a:extLst>
                </a:gridCol>
                <a:gridCol w="1589065">
                  <a:extLst>
                    <a:ext uri="{9D8B030D-6E8A-4147-A177-3AD203B41FA5}">
                      <a16:colId xmlns:a16="http://schemas.microsoft.com/office/drawing/2014/main" val="32935791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3.1.4.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Примерный перечень литературных, музыкальных, художественных, анимационных произведений для реализации Программы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стр.195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2742368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C874014D-A68C-D3FE-76AF-6D3341D02F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498298"/>
              </p:ext>
            </p:extLst>
          </p:nvPr>
        </p:nvGraphicFramePr>
        <p:xfrm>
          <a:off x="675117" y="2633570"/>
          <a:ext cx="10887340" cy="182880"/>
        </p:xfrm>
        <a:graphic>
          <a:graphicData uri="http://schemas.openxmlformats.org/drawingml/2006/table">
            <a:tbl>
              <a:tblPr firstRow="1" firstCol="1" bandRow="1"/>
              <a:tblGrid>
                <a:gridCol w="1040571">
                  <a:extLst>
                    <a:ext uri="{9D8B030D-6E8A-4147-A177-3AD203B41FA5}">
                      <a16:colId xmlns:a16="http://schemas.microsoft.com/office/drawing/2014/main" val="2679557406"/>
                    </a:ext>
                  </a:extLst>
                </a:gridCol>
                <a:gridCol w="6781472">
                  <a:extLst>
                    <a:ext uri="{9D8B030D-6E8A-4147-A177-3AD203B41FA5}">
                      <a16:colId xmlns:a16="http://schemas.microsoft.com/office/drawing/2014/main" val="562752482"/>
                    </a:ext>
                  </a:extLst>
                </a:gridCol>
                <a:gridCol w="1476232">
                  <a:extLst>
                    <a:ext uri="{9D8B030D-6E8A-4147-A177-3AD203B41FA5}">
                      <a16:colId xmlns:a16="http://schemas.microsoft.com/office/drawing/2014/main" val="1761432210"/>
                    </a:ext>
                  </a:extLst>
                </a:gridCol>
                <a:gridCol w="1589065">
                  <a:extLst>
                    <a:ext uri="{9D8B030D-6E8A-4147-A177-3AD203B41FA5}">
                      <a16:colId xmlns:a16="http://schemas.microsoft.com/office/drawing/2014/main" val="339671879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3.1.5.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Кадровые условия реализации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стр.182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315219"/>
                  </a:ext>
                </a:extLst>
              </a:tr>
            </a:tbl>
          </a:graphicData>
        </a:graphic>
      </p:graphicFrame>
      <p:graphicFrame>
        <p:nvGraphicFramePr>
          <p:cNvPr id="9" name="Таблица 8">
            <a:extLst>
              <a:ext uri="{FF2B5EF4-FFF2-40B4-BE49-F238E27FC236}">
                <a16:creationId xmlns:a16="http://schemas.microsoft.com/office/drawing/2014/main" id="{5DFC1D36-585D-A4B8-3F34-78446C96CF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0931960"/>
              </p:ext>
            </p:extLst>
          </p:nvPr>
        </p:nvGraphicFramePr>
        <p:xfrm>
          <a:off x="675117" y="2918556"/>
          <a:ext cx="10887340" cy="182880"/>
        </p:xfrm>
        <a:graphic>
          <a:graphicData uri="http://schemas.openxmlformats.org/drawingml/2006/table">
            <a:tbl>
              <a:tblPr firstRow="1" firstCol="1" bandRow="1"/>
              <a:tblGrid>
                <a:gridCol w="1040571">
                  <a:extLst>
                    <a:ext uri="{9D8B030D-6E8A-4147-A177-3AD203B41FA5}">
                      <a16:colId xmlns:a16="http://schemas.microsoft.com/office/drawing/2014/main" val="4230982623"/>
                    </a:ext>
                  </a:extLst>
                </a:gridCol>
                <a:gridCol w="6781472">
                  <a:extLst>
                    <a:ext uri="{9D8B030D-6E8A-4147-A177-3AD203B41FA5}">
                      <a16:colId xmlns:a16="http://schemas.microsoft.com/office/drawing/2014/main" val="1233569838"/>
                    </a:ext>
                  </a:extLst>
                </a:gridCol>
                <a:gridCol w="1476232">
                  <a:extLst>
                    <a:ext uri="{9D8B030D-6E8A-4147-A177-3AD203B41FA5}">
                      <a16:colId xmlns:a16="http://schemas.microsoft.com/office/drawing/2014/main" val="658942226"/>
                    </a:ext>
                  </a:extLst>
                </a:gridCol>
                <a:gridCol w="1589065">
                  <a:extLst>
                    <a:ext uri="{9D8B030D-6E8A-4147-A177-3AD203B41FA5}">
                      <a16:colId xmlns:a16="http://schemas.microsoft.com/office/drawing/2014/main" val="123730002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3.1.6.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Режим и распорядок дня в дошкольных группах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стр.219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9812994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D1D4DFC5-F504-9A60-9254-397E1B3D13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206617"/>
              </p:ext>
            </p:extLst>
          </p:nvPr>
        </p:nvGraphicFramePr>
        <p:xfrm>
          <a:off x="675117" y="3185701"/>
          <a:ext cx="10887340" cy="182880"/>
        </p:xfrm>
        <a:graphic>
          <a:graphicData uri="http://schemas.openxmlformats.org/drawingml/2006/table">
            <a:tbl>
              <a:tblPr firstRow="1" firstCol="1" bandRow="1"/>
              <a:tblGrid>
                <a:gridCol w="1040571">
                  <a:extLst>
                    <a:ext uri="{9D8B030D-6E8A-4147-A177-3AD203B41FA5}">
                      <a16:colId xmlns:a16="http://schemas.microsoft.com/office/drawing/2014/main" val="3108424103"/>
                    </a:ext>
                  </a:extLst>
                </a:gridCol>
                <a:gridCol w="6781472">
                  <a:extLst>
                    <a:ext uri="{9D8B030D-6E8A-4147-A177-3AD203B41FA5}">
                      <a16:colId xmlns:a16="http://schemas.microsoft.com/office/drawing/2014/main" val="3464725621"/>
                    </a:ext>
                  </a:extLst>
                </a:gridCol>
                <a:gridCol w="1476232">
                  <a:extLst>
                    <a:ext uri="{9D8B030D-6E8A-4147-A177-3AD203B41FA5}">
                      <a16:colId xmlns:a16="http://schemas.microsoft.com/office/drawing/2014/main" val="3428799697"/>
                    </a:ext>
                  </a:extLst>
                </a:gridCol>
                <a:gridCol w="1589065">
                  <a:extLst>
                    <a:ext uri="{9D8B030D-6E8A-4147-A177-3AD203B41FA5}">
                      <a16:colId xmlns:a16="http://schemas.microsoft.com/office/drawing/2014/main" val="278324094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3.1.7.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Календарный план воспитательной работы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стр.233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491107"/>
                  </a:ext>
                </a:extLst>
              </a:tr>
            </a:tbl>
          </a:graphicData>
        </a:graphic>
      </p:graphicFrame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EEAD4090-2A35-8538-6489-7344ECD3CC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112476"/>
              </p:ext>
            </p:extLst>
          </p:nvPr>
        </p:nvGraphicFramePr>
        <p:xfrm>
          <a:off x="675117" y="3544094"/>
          <a:ext cx="10887339" cy="548640"/>
        </p:xfrm>
        <a:graphic>
          <a:graphicData uri="http://schemas.openxmlformats.org/drawingml/2006/table">
            <a:tbl>
              <a:tblPr firstRow="1" firstCol="1" bandRow="1"/>
              <a:tblGrid>
                <a:gridCol w="1269753">
                  <a:extLst>
                    <a:ext uri="{9D8B030D-6E8A-4147-A177-3AD203B41FA5}">
                      <a16:colId xmlns:a16="http://schemas.microsoft.com/office/drawing/2014/main" val="3554841544"/>
                    </a:ext>
                  </a:extLst>
                </a:gridCol>
                <a:gridCol w="8579938">
                  <a:extLst>
                    <a:ext uri="{9D8B030D-6E8A-4147-A177-3AD203B41FA5}">
                      <a16:colId xmlns:a16="http://schemas.microsoft.com/office/drawing/2014/main" val="2497138877"/>
                    </a:ext>
                  </a:extLst>
                </a:gridCol>
                <a:gridCol w="1037648">
                  <a:extLst>
                    <a:ext uri="{9D8B030D-6E8A-4147-A177-3AD203B41FA5}">
                      <a16:colId xmlns:a16="http://schemas.microsoft.com/office/drawing/2014/main" val="41634952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Организационный раздел части Программы, формируемой участниками образовательных отношений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88469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3.2.1.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Профессиональные компетенции кадрового обеспечения Программы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09118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3.2.2.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Непрерывное сопровождение профессионального развития кадрового обеспечения Программы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49216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1A6BA81-E73B-C383-D136-BCD503BB7149}"/>
              </a:ext>
            </a:extLst>
          </p:cNvPr>
          <p:cNvSpPr txBox="1"/>
          <p:nvPr/>
        </p:nvSpPr>
        <p:spPr>
          <a:xfrm>
            <a:off x="487110" y="4898570"/>
            <a:ext cx="11075346" cy="6131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marR="0" lvl="0" indent="0" algn="just" defTabSz="914400" rtl="0" eaLnBrk="1" fontAlgn="auto" latinLnBrk="0" hangingPunct="1">
              <a:lnSpc>
                <a:spcPct val="150000"/>
              </a:lnSpc>
              <a:spcBef>
                <a:spcPts val="1400"/>
              </a:spcBef>
              <a:spcAft>
                <a:spcPts val="0"/>
              </a:spcAft>
              <a:buClr>
                <a:srgbClr val="DF5327"/>
              </a:buClr>
              <a:buSzPct val="80000"/>
              <a:buFont typeface="Corbel" pitchFamily="34" charset="0"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Представляет описание интегрированных условий реализации обязательной части Программы и части, формируемой участниками образовательных отношений, консолидируя единое образовательной пространство дошкольного образовательного учреждения.</a:t>
            </a:r>
          </a:p>
        </p:txBody>
      </p:sp>
    </p:spTree>
    <p:extLst>
      <p:ext uri="{BB962C8B-B14F-4D97-AF65-F5344CB8AC3E}">
        <p14:creationId xmlns:p14="http://schemas.microsoft.com/office/powerpoint/2010/main" val="256867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2EE94B-0849-4751-E139-68B5354EC4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28" y="307649"/>
            <a:ext cx="11105972" cy="6614444"/>
          </a:xfrm>
        </p:spPr>
        <p:txBody>
          <a:bodyPr>
            <a:normAutofit fontScale="47500" lnSpcReduction="20000"/>
          </a:bodyPr>
          <a:lstStyle/>
          <a:p>
            <a:pPr indent="0" algn="just">
              <a:lnSpc>
                <a:spcPct val="150000"/>
              </a:lnSpc>
              <a:buNone/>
            </a:pPr>
            <a:r>
              <a:rPr lang="ru-RU" sz="2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Программе и рабочей программе воспитания используются следующие понятия: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4500" algn="just">
              <a:lnSpc>
                <a:spcPct val="150000"/>
              </a:lnSpc>
            </a:pPr>
            <a:r>
              <a:rPr lang="ru-RU" sz="2800" b="1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образование</a:t>
            </a:r>
            <a:r>
              <a:rPr lang="ru-RU" sz="2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единый целенаправленный процесс воспитания и обучения, являющийся общественно значимым благом и осуществляемый в интересах человека, семьи, общества и государства, а также совокупность приобретаемых знаний, умений, навыков, ценностных установок, опыта деятельности и компетенции определенных объема и сложности в целях интеллектуального, духовно-нравственного, творческого, физического и (или) профессионального развития человека, удовлетворения его образовательных потребностей и интересов;</a:t>
            </a:r>
          </a:p>
          <a:p>
            <a:pPr indent="444500" algn="just">
              <a:lnSpc>
                <a:spcPct val="150000"/>
              </a:lnSpc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воспитание 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деятельность, направленная на развитие личности, создание условий для самоопределения и социализации обучающихся на основе социокультурных, духовно-нравственных ценностей и принятых в российском обществе правил и норм поведения в интересах человека, семьи, общества и государства, формирование у обучающихся чувства патриотизма, гражданственности, уважения к памяти защитников Отечества и подвигам Героев Отечества, закону и правопорядку, человеку труда и старшему поколению, взаимного уважения, бережного отношения к культурному наследию и традициям многонационального народа Российской Федерации, природе и окружающей среде;</a:t>
            </a:r>
          </a:p>
          <a:p>
            <a:pPr indent="444500" algn="just">
              <a:lnSpc>
                <a:spcPct val="150000"/>
              </a:lnSpc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обучение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целенаправленный процесс организации деятельности обучающихся по овладению знаниями, умениями, навыками и компетенцией, приобретению опыта деятельности, развитию способностей, приобретению опыта применения знаний в повседневной жизни и формированию у обучающихся мотивации получения образования в течение всей жизни;</a:t>
            </a:r>
          </a:p>
          <a:p>
            <a:pPr indent="444500" algn="just">
              <a:lnSpc>
                <a:spcPct val="150000"/>
              </a:lnSpc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 деятельность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деятельность по реализации образовательных программ;</a:t>
            </a:r>
          </a:p>
          <a:p>
            <a:pPr indent="444500" algn="just">
              <a:lnSpc>
                <a:spcPct val="150000"/>
              </a:lnSpc>
            </a:pPr>
            <a:r>
              <a:rPr lang="ru-RU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инклюзивное образование</a:t>
            </a:r>
            <a:r>
              <a:rPr lang="ru-RU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обеспечение равного доступа к образованию для всех обучающихся с учетом разнообразия особых образовательных потребностей и индивидуальных возможностей.</a:t>
            </a:r>
          </a:p>
          <a:p>
            <a:pPr indent="444500" algn="just">
              <a:lnSpc>
                <a:spcPct val="150000"/>
              </a:lnSpc>
            </a:pPr>
            <a:r>
              <a:rPr lang="ru-RU" sz="2800" spc="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и воспитание осуществляются на государственном языке Российской Федерации. Образовательная деятельность и воспитание может осуществляться на родном языке из числа языков народов Российской Федерации, в том числе на русском языке как родном языке, в соответствии с Программой и рабочей программой воспитания (далее по тексту – Программа) на основании заявления родителей (законных представителей).</a:t>
            </a:r>
            <a:endParaRPr lang="ru-RU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ст.2, федерального закона от 29.12.2012 г. №273-ФЗ «Об образовании в Российской Федерации»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07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EF47651-151F-A292-CD8C-FC73D2E572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8664340"/>
              </p:ext>
            </p:extLst>
          </p:nvPr>
        </p:nvGraphicFramePr>
        <p:xfrm>
          <a:off x="401652" y="435836"/>
          <a:ext cx="11391543" cy="5983479"/>
        </p:xfrm>
        <a:graphic>
          <a:graphicData uri="http://schemas.openxmlformats.org/drawingml/2006/table">
            <a:tbl>
              <a:tblPr firstRow="1" firstCol="1" bandRow="1"/>
              <a:tblGrid>
                <a:gridCol w="7462575">
                  <a:extLst>
                    <a:ext uri="{9D8B030D-6E8A-4147-A177-3AD203B41FA5}">
                      <a16:colId xmlns:a16="http://schemas.microsoft.com/office/drawing/2014/main" val="3959812448"/>
                    </a:ext>
                  </a:extLst>
                </a:gridCol>
                <a:gridCol w="2064165">
                  <a:extLst>
                    <a:ext uri="{9D8B030D-6E8A-4147-A177-3AD203B41FA5}">
                      <a16:colId xmlns:a16="http://schemas.microsoft.com/office/drawing/2014/main" val="40536861"/>
                    </a:ext>
                  </a:extLst>
                </a:gridCol>
                <a:gridCol w="1864803">
                  <a:extLst>
                    <a:ext uri="{9D8B030D-6E8A-4147-A177-3AD203B41FA5}">
                      <a16:colId xmlns:a16="http://schemas.microsoft.com/office/drawing/2014/main" val="4253340892"/>
                    </a:ext>
                  </a:extLst>
                </a:gridCol>
              </a:tblGrid>
              <a:tr h="490671">
                <a:tc gridSpan="3">
                  <a:txBody>
                    <a:bodyPr/>
                    <a:lstStyle/>
                    <a:p>
                      <a:pPr marL="457200" algn="just"/>
                      <a:r>
                        <a:rPr lang="ru-RU" sz="1200" b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1.1.1.1. Цели Программы</a:t>
                      </a:r>
                      <a:endParaRPr lang="ru-RU" sz="12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692502"/>
                  </a:ext>
                </a:extLst>
              </a:tr>
              <a:tr h="586099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раздела ФОП ДО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страницы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007939"/>
                  </a:ext>
                </a:extLst>
              </a:tr>
              <a:tr h="490671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Целевой раздел ФОП ДО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п.14.1.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37119"/>
                  </a:ext>
                </a:extLst>
              </a:tr>
              <a:tr h="1472013">
                <a:tc gridSpan="3">
                  <a:txBody>
                    <a:bodyPr/>
                    <a:lstStyle/>
                    <a:p>
                      <a:pPr marL="457200" algn="just"/>
                      <a:r>
                        <a:rPr lang="ru-RU" sz="1200" b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Целью программы</a:t>
                      </a:r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является 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959026"/>
                  </a:ext>
                </a:extLst>
              </a:tr>
              <a:tr h="2944025">
                <a:tc gridSpan="3">
                  <a:txBody>
                    <a:bodyPr/>
                    <a:lstStyle/>
                    <a:p>
                      <a:pPr marL="457200" algn="just"/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 </a:t>
                      </a:r>
                      <a:r>
                        <a:rPr lang="ru-RU" sz="1200" b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традиционным российским духовно-нравственным ценностям</a:t>
                      </a:r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прежде всего относятся: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жизнь, достоинство, права и свободы человека;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патриотизм, гражданственность, служение Отечеству и ответственность за его судьбу;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взаимоуважение;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buFont typeface="Symbol" panose="05050102010706020507" pitchFamily="18" charset="2"/>
                        <a:buChar char=""/>
                      </a:pPr>
                      <a:r>
                        <a:rPr lang="ru-RU" sz="12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историческая память и преемственность поколений, единство народов России.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4696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041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8D47E59-308E-D90C-BD53-1E2F0749B7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320451"/>
              </p:ext>
            </p:extLst>
          </p:nvPr>
        </p:nvGraphicFramePr>
        <p:xfrm>
          <a:off x="393107" y="640659"/>
          <a:ext cx="11511185" cy="5412139"/>
        </p:xfrm>
        <a:graphic>
          <a:graphicData uri="http://schemas.openxmlformats.org/drawingml/2006/table">
            <a:tbl>
              <a:tblPr firstRow="1" firstCol="1" bandRow="1"/>
              <a:tblGrid>
                <a:gridCol w="1002502">
                  <a:extLst>
                    <a:ext uri="{9D8B030D-6E8A-4147-A177-3AD203B41FA5}">
                      <a16:colId xmlns:a16="http://schemas.microsoft.com/office/drawing/2014/main" val="3867221076"/>
                    </a:ext>
                  </a:extLst>
                </a:gridCol>
                <a:gridCol w="1374030">
                  <a:extLst>
                    <a:ext uri="{9D8B030D-6E8A-4147-A177-3AD203B41FA5}">
                      <a16:colId xmlns:a16="http://schemas.microsoft.com/office/drawing/2014/main" val="2110826497"/>
                    </a:ext>
                  </a:extLst>
                </a:gridCol>
                <a:gridCol w="2043921">
                  <a:extLst>
                    <a:ext uri="{9D8B030D-6E8A-4147-A177-3AD203B41FA5}">
                      <a16:colId xmlns:a16="http://schemas.microsoft.com/office/drawing/2014/main" val="2155370076"/>
                    </a:ext>
                  </a:extLst>
                </a:gridCol>
                <a:gridCol w="945727">
                  <a:extLst>
                    <a:ext uri="{9D8B030D-6E8A-4147-A177-3AD203B41FA5}">
                      <a16:colId xmlns:a16="http://schemas.microsoft.com/office/drawing/2014/main" val="2344962485"/>
                    </a:ext>
                  </a:extLst>
                </a:gridCol>
                <a:gridCol w="1035213">
                  <a:extLst>
                    <a:ext uri="{9D8B030D-6E8A-4147-A177-3AD203B41FA5}">
                      <a16:colId xmlns:a16="http://schemas.microsoft.com/office/drawing/2014/main" val="1329515728"/>
                    </a:ext>
                  </a:extLst>
                </a:gridCol>
                <a:gridCol w="2554896">
                  <a:extLst>
                    <a:ext uri="{9D8B030D-6E8A-4147-A177-3AD203B41FA5}">
                      <a16:colId xmlns:a16="http://schemas.microsoft.com/office/drawing/2014/main" val="1321410501"/>
                    </a:ext>
                  </a:extLst>
                </a:gridCol>
                <a:gridCol w="2554896">
                  <a:extLst>
                    <a:ext uri="{9D8B030D-6E8A-4147-A177-3AD203B41FA5}">
                      <a16:colId xmlns:a16="http://schemas.microsoft.com/office/drawing/2014/main" val="1849858377"/>
                    </a:ext>
                  </a:extLst>
                </a:gridCol>
              </a:tblGrid>
              <a:tr h="178467">
                <a:tc gridSpan="7">
                  <a:txBody>
                    <a:bodyPr/>
                    <a:lstStyle/>
                    <a:p>
                      <a:pPr marL="457200" algn="just"/>
                      <a:r>
                        <a:rPr lang="ru-RU" sz="1400" b="1" dirty="0">
                          <a:solidFill>
                            <a:schemeClr val="accent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1.1.1.3. Принципы дошкольного образования, установленные ФГОС ДО и используемые в Программы</a:t>
                      </a:r>
                      <a:endParaRPr lang="ru-RU" sz="1400" dirty="0">
                        <a:solidFill>
                          <a:schemeClr val="accent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CE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095915"/>
                  </a:ext>
                </a:extLst>
              </a:tr>
              <a:tr h="237956">
                <a:tc rowSpan="2" gridSpan="2">
                  <a:txBody>
                    <a:bodyPr/>
                    <a:lstStyle/>
                    <a:p>
                      <a:pPr marL="457200" algn="ctr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ФГОС ДО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algn="just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раздела ФОП ДО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страницы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019631"/>
                  </a:ext>
                </a:extLst>
              </a:tr>
              <a:tr h="23795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algn="just"/>
                      <a:r>
                        <a:rPr lang="ru-RU" sz="14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Целевой раздел ФОП ДО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4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п.14.3.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4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751388"/>
                  </a:ext>
                </a:extLst>
              </a:tr>
              <a:tr h="198297">
                <a:tc gridSpan="7">
                  <a:txBody>
                    <a:bodyPr/>
                    <a:lstStyle/>
                    <a:p>
                      <a:pPr marL="457200" algn="just"/>
                      <a:r>
                        <a:rPr lang="ru-RU" sz="14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 нумерации принципов используется знак </a:t>
                      </a:r>
                      <a:r>
                        <a:rPr lang="ru-RU" sz="1400" b="1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/;</a:t>
                      </a:r>
                      <a:r>
                        <a:rPr lang="ru-RU" sz="14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первая цифра обозначает нумерацию принципов ФГОС ДО, вторая цифра обозначает нумерацию принципов ФОП ДО.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4103219"/>
                  </a:ext>
                </a:extLst>
              </a:tr>
              <a:tr h="297445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457200" algn="just"/>
                      <a:r>
                        <a:rPr lang="ru-RU" sz="14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полноценное проживание ребенком всех этапов детства (младенческого, раннего и дошкольного возрастов), обогащение (амплификация) детского развития;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374373"/>
                  </a:ext>
                </a:extLst>
              </a:tr>
              <a:tr h="475912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457200" algn="just"/>
                      <a:r>
                        <a:rPr lang="ru-RU" sz="14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5570661"/>
                  </a:ext>
                </a:extLst>
              </a:tr>
              <a:tr h="1070803">
                <a:tc rowSpan="2"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457200" algn="just"/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содействие и сотрудничество детей и взрослых, признание ребенка полноценным участником (субъектом) образовательных отношений;</a:t>
                      </a: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содействие 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 (далее вместе – взрослые);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1407517"/>
                  </a:ext>
                </a:extLst>
              </a:tr>
              <a:tr h="6026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признание ребенка полноценным участником (субъектом) образовательных отношений;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1268331"/>
                  </a:ext>
                </a:extLst>
              </a:tr>
              <a:tr h="203352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4/5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поддержка инициативы детей в различных видах деятельности;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9998099"/>
                  </a:ext>
                </a:extLst>
              </a:tr>
              <a:tr h="203352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5/6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just"/>
                      <a:r>
                        <a:rPr lang="ru-RU" sz="14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сотрудничество ДОО с семьей;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0057671"/>
                  </a:ext>
                </a:extLst>
              </a:tr>
              <a:tr h="203352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6/7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приобщение детей к социокультурным нормам, традициям семьи, общества и государства;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49043"/>
                  </a:ext>
                </a:extLst>
              </a:tr>
              <a:tr h="237956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7/8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познавательных интересов и познавательных действий ребенка в различных видах деятельности;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2419841"/>
                  </a:ext>
                </a:extLst>
              </a:tr>
              <a:tr h="570908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8/9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возрастная адекватность дошкольного образования (соответствие условий, требований, методов возрасту и особенностям развития);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631819"/>
                  </a:ext>
                </a:extLst>
              </a:tr>
              <a:tr h="271136"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4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9/10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457200" algn="just"/>
                      <a:r>
                        <a:rPr lang="ru-RU" sz="1400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учет этнокультурной ситуации развития детей.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063" marR="200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19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599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2B70D7-C0AE-32F8-46E9-EB594085FF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0224"/>
            <a:ext cx="10515600" cy="1566225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1.1.1.4. Планируемые результаты освоения/реализации Программы</a:t>
            </a:r>
            <a:r>
              <a:rPr lang="ru-RU" sz="4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0D8FEDEE-21BE-E394-8E58-86787E64A9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8820942"/>
              </p:ext>
            </p:extLst>
          </p:nvPr>
        </p:nvGraphicFramePr>
        <p:xfrm>
          <a:off x="897890" y="2538254"/>
          <a:ext cx="10396220" cy="2926080"/>
        </p:xfrm>
        <a:graphic>
          <a:graphicData uri="http://schemas.openxmlformats.org/drawingml/2006/table">
            <a:tbl>
              <a:tblPr firstRow="1" firstCol="1" bandRow="1"/>
              <a:tblGrid>
                <a:gridCol w="4140835">
                  <a:extLst>
                    <a:ext uri="{9D8B030D-6E8A-4147-A177-3AD203B41FA5}">
                      <a16:colId xmlns:a16="http://schemas.microsoft.com/office/drawing/2014/main" val="1416602425"/>
                    </a:ext>
                  </a:extLst>
                </a:gridCol>
                <a:gridCol w="4140835">
                  <a:extLst>
                    <a:ext uri="{9D8B030D-6E8A-4147-A177-3AD203B41FA5}">
                      <a16:colId xmlns:a16="http://schemas.microsoft.com/office/drawing/2014/main" val="3061806267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3318610111"/>
                    </a:ext>
                  </a:extLst>
                </a:gridCol>
                <a:gridCol w="1057275">
                  <a:extLst>
                    <a:ext uri="{9D8B030D-6E8A-4147-A177-3AD203B41FA5}">
                      <a16:colId xmlns:a16="http://schemas.microsoft.com/office/drawing/2014/main" val="1054867599"/>
                    </a:ext>
                  </a:extLst>
                </a:gridCol>
              </a:tblGrid>
              <a:tr h="252095">
                <a:tc gridSpan="2">
                  <a:txBody>
                    <a:bodyPr/>
                    <a:lstStyle/>
                    <a:p>
                      <a:pPr marL="457200" algn="ctr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раздела ФОП ДО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страницы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996153"/>
                  </a:ext>
                </a:extLst>
              </a:tr>
              <a:tr h="252095">
                <a:tc gridSpan="2">
                  <a:txBody>
                    <a:bodyPr/>
                    <a:lstStyle/>
                    <a:p>
                      <a:pPr marL="457200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II. Целевой раздел ФОП ДО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п.15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стр.5-17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0334111"/>
                  </a:ext>
                </a:extLst>
              </a:tr>
              <a:tr h="252095">
                <a:tc rowSpan="6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ru-RU" sz="1200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обучающихся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u="sng" spc="1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tooltip="https://disk.yandex.ru/i/QZC8yJnhYD6n4g"/>
                        </a:rPr>
                        <a:t>в раннем возрасте (к одному году)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 6-7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23601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u="sng" spc="1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3" tooltip="https://disk.yandex.ru/i/39e3IEBR2FKQgQ"/>
                        </a:rPr>
                        <a:t>ранний возраст (к трём годам)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 7-8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221757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u="sng" spc="1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4" tooltip="https://disk.yandex.ru/i/p0tpWjV4Wys0xg"/>
                        </a:rPr>
                        <a:t>к четырём годам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15.3.1.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 8-10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4243845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u="sng" spc="1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5" tooltip="https://disk.yandex.ru/i/9fcWFHS7Q4-bQA"/>
                        </a:rPr>
                        <a:t>к пяти годам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15.3.2.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 10-12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3196790"/>
                  </a:ext>
                </a:extLst>
              </a:tr>
              <a:tr h="2520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/>
                      <a:r>
                        <a:rPr lang="ru-RU" sz="1200" u="sng" spc="1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6" tooltip="https://disk.yandex.ru/i/fS3rEu-XburVCg"/>
                        </a:rPr>
                        <a:t>к шести годам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15.3.3.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 12-15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4369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ru-RU" sz="1200" u="sng" spc="10" dirty="0">
                          <a:solidFill>
                            <a:srgbClr val="0000FF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7" tooltip="https://disk.yandex.ru/i/5YTIFT9CFJj3MA"/>
                        </a:rPr>
                        <a:t>на этапе завершения освоения Программы (к концу дошкольного возраста)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15.4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ctr"/>
                      <a:r>
                        <a:rPr lang="ru-RU" sz="1200" i="1" spc="1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стр. 15-17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493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47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05310C0-839B-89E9-B729-B038FB2C2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2748"/>
            <a:ext cx="10515600" cy="5664215"/>
          </a:xfrm>
        </p:spPr>
        <p:txBody>
          <a:bodyPr/>
          <a:lstStyle/>
          <a:p>
            <a:pPr indent="0" algn="just">
              <a:lnSpc>
                <a:spcPct val="150000"/>
              </a:lnSpc>
              <a:buNone/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ru-RU" sz="14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.2</a:t>
            </a:r>
            <a:r>
              <a:rPr lang="ru-RU" sz="1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Часть формируемая участниками образовательных отношений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r">
              <a:spcAft>
                <a:spcPts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и задачи программы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Культурно-образовательная программа «Город на ладошке» носит личностно развивающий характер. Ее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–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социализация старшего дошкольника в процессе организованного взаимодействия с объектами, составляющими природное и культурное наследие Санкт-Петербурга.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Педагогу, работающему по программе, предстоит решить три основные 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тесно взаимосвязанные между собой: 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помочь дошкольнику освоить город как среду своего существования;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дать навыки взаимодействия с различными объектами городского пространства;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сформировать у ребенка собственное эмоционально-ценностное отношение к Петербургу.</a:t>
            </a:r>
            <a:endParaRPr lang="ru-RU" sz="24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endParaRPr lang="ru-R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915A8D-E54C-8599-79A4-DAFA9C0AF322}"/>
              </a:ext>
            </a:extLst>
          </p:cNvPr>
          <p:cNvSpPr txBox="1"/>
          <p:nvPr/>
        </p:nvSpPr>
        <p:spPr>
          <a:xfrm>
            <a:off x="1239140" y="1920216"/>
            <a:ext cx="4856860" cy="2766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algn="ctr">
              <a:lnSpc>
                <a:spcPct val="107000"/>
              </a:lnSpc>
              <a:spcAft>
                <a:spcPts val="0"/>
              </a:spcAft>
            </a:pPr>
            <a:r>
              <a:rPr lang="ru-RU" sz="12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83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09EC951-BFD1-E4F3-CF29-50CBA0102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011" y="418744"/>
            <a:ext cx="11605189" cy="6638761"/>
          </a:xfrm>
        </p:spPr>
        <p:txBody>
          <a:bodyPr>
            <a:normAutofit fontScale="32500" lnSpcReduction="20000"/>
          </a:bodyPr>
          <a:lstStyle/>
          <a:p>
            <a:pPr indent="449580" algn="r">
              <a:spcAft>
                <a:spcPts val="0"/>
              </a:spcAft>
            </a:pPr>
            <a:r>
              <a:rPr lang="ru-RU" sz="4800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48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программы</a:t>
            </a:r>
            <a:endParaRPr lang="ru-RU" sz="4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48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5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Результатом 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освоения программы становиться обретение дошкольниками </a:t>
            </a:r>
            <a:r>
              <a:rPr lang="ru-RU" sz="56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нового социокультурного опыта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необходимого горожанину, проживающему в мегаполисе (крупном городе). </a:t>
            </a:r>
            <a:endParaRPr lang="ru-RU" sz="56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5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окончании реализации программы воспитанник сможет </a:t>
            </a:r>
            <a:endParaRPr lang="ru-RU" sz="5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объяснить, что такое «город», из каких частей (структурных элементов) состоит городское пространство; </a:t>
            </a:r>
            <a:endParaRPr lang="ru-RU" sz="5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соблюдать правила дорожного движения и корректного (соответствующего городскому этикету) поведения в различных социокультурных институтах (музее, театре, библиотеке, магазине и других учреждениях, где чаще всего бывают дошкольники вместе с родителями);</a:t>
            </a:r>
            <a:endParaRPr lang="ru-RU" sz="5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ориентироваться в пространстве своего микрорайона (микрорайона проживания, нахождения дошкольного образовательного учреждения);</a:t>
            </a:r>
            <a:endParaRPr lang="ru-RU" sz="5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использовать различные способы ориентирования в незнакомом пространстве города – схема/план/туристическая карта, адресная система, система природных историко-культурных доминант; </a:t>
            </a:r>
            <a:endParaRPr lang="ru-RU" sz="5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расшифровывать символические знаки-ориентиры (пиктограммы), используемые в городском пространстве;</a:t>
            </a:r>
            <a:endParaRPr lang="ru-RU" sz="5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рассматривать объекты природного и культурного наследия, используя как стратегию визуального исследования, так и отдельные приемы комплексного изучения городских объектов (опираясь на различные «каналы» получения информации – осязание, слух, моторику и пр.); </a:t>
            </a:r>
            <a:endParaRPr lang="ru-RU" sz="56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buClr>
                <a:srgbClr val="DF5327"/>
              </a:buClr>
              <a:buFont typeface="Symbol" panose="05050102010706020507" pitchFamily="18" charset="2"/>
              <a:buChar char=""/>
            </a:pPr>
            <a:r>
              <a:rPr lang="ru-RU" sz="5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сравнивать</a:t>
            </a: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сопоставлять, оценивать, классифицировать объекты городской среды с целью получения интересующей ребенка информации; </a:t>
            </a:r>
            <a:endParaRPr lang="ru-RU" sz="5600" dirty="0">
              <a:solidFill>
                <a:srgbClr val="DF5327"/>
              </a:solidFill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 algn="just">
              <a:buClr>
                <a:srgbClr val="DF5327"/>
              </a:buClr>
              <a:buFont typeface="Symbol" panose="05050102010706020507" pitchFamily="18" charset="2"/>
              <a:buChar char=""/>
            </a:pPr>
            <a:r>
              <a:rPr lang="ru-RU" sz="5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определять утилитарное предназначение различных незнакомых городских объектов по их внешнему виду;</a:t>
            </a:r>
            <a:endParaRPr lang="ru-RU" sz="5600" dirty="0">
              <a:solidFill>
                <a:srgbClr val="DF5327"/>
              </a:solidFill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4800" kern="1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4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442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Базис">
  <a:themeElements>
    <a:clrScheme name="Базис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484</TotalTime>
  <Words>5672</Words>
  <Application>Microsoft Office PowerPoint</Application>
  <PresentationFormat>Широкоэкранный</PresentationFormat>
  <Paragraphs>741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8" baseType="lpstr">
      <vt:lpstr>Arial</vt:lpstr>
      <vt:lpstr>Calibri</vt:lpstr>
      <vt:lpstr>Corbel</vt:lpstr>
      <vt:lpstr>Symbol</vt:lpstr>
      <vt:lpstr>Times New Roman</vt:lpstr>
      <vt:lpstr>Базис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1.1.1.4. Планируемые результаты освоения/реализации Программы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2.1.4. Рабочая программа воспитания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ГБДОУ</dc:creator>
  <cp:lastModifiedBy>Наташа</cp:lastModifiedBy>
  <cp:revision>16</cp:revision>
  <dcterms:created xsi:type="dcterms:W3CDTF">2023-06-30T09:02:04Z</dcterms:created>
  <dcterms:modified xsi:type="dcterms:W3CDTF">2023-11-03T12:40:16Z</dcterms:modified>
</cp:coreProperties>
</file>