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314" r:id="rId4"/>
    <p:sldId id="315" r:id="rId5"/>
    <p:sldId id="320" r:id="rId6"/>
    <p:sldId id="323" r:id="rId7"/>
    <p:sldId id="329" r:id="rId8"/>
    <p:sldId id="331" r:id="rId9"/>
    <p:sldId id="330" r:id="rId10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9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F21"/>
    <a:srgbClr val="00B09B"/>
    <a:srgbClr val="01BFF1"/>
    <a:srgbClr val="00A1DD"/>
    <a:srgbClr val="00C1F4"/>
    <a:srgbClr val="FCAE17"/>
    <a:srgbClr val="0073F2"/>
    <a:srgbClr val="0072DF"/>
    <a:srgbClr val="003E81"/>
    <a:srgbClr val="284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7" autoAdjust="0"/>
    <p:restoredTop sz="96395" autoAdjust="0"/>
  </p:normalViewPr>
  <p:slideViewPr>
    <p:cSldViewPr showGuides="1">
      <p:cViewPr varScale="1">
        <p:scale>
          <a:sx n="97" d="100"/>
          <a:sy n="97" d="100"/>
        </p:scale>
        <p:origin x="822" y="72"/>
      </p:cViewPr>
      <p:guideLst>
        <p:guide orient="horz" pos="1779"/>
        <p:guide pos="285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DC348-601C-454D-AB3E-910BAD28013B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A673-6244-413F-8CDA-B4E256721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A9B3-28E9-401B-9D00-F78008353508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2394-0B0A-4EDE-B9F5-8E02A1CBA1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31CA50-4D02-42EE-B4EA-4F8858796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0C49-EE9D-46BF-B6A2-B049B687DA5D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2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05E-DE6A-4729-BCFA-EDC1CB7A887A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3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7E8-08E5-4BBA-B2B9-9568E2697E8E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1275606"/>
            <a:ext cx="3513857" cy="3456384"/>
          </a:xfrm>
        </p:spPr>
        <p:txBody>
          <a:bodyPr anchor="ctr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305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982-2764-40A5-A15C-3F4B86BA9319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932040" y="1131590"/>
            <a:ext cx="388843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67644" y="0"/>
            <a:ext cx="3220419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1275606"/>
            <a:ext cx="3892522" cy="3456384"/>
          </a:xfrm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29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 rot="18900000">
            <a:off x="2171244" y="3657969"/>
            <a:ext cx="4298221" cy="462694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 rot="18900000">
            <a:off x="5789896" y="3740667"/>
            <a:ext cx="1439398" cy="1439398"/>
          </a:xfrm>
          <a:prstGeom prst="rect">
            <a:avLst/>
          </a:prstGeom>
          <a:solidFill>
            <a:srgbClr val="00C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 userDrawn="1"/>
        </p:nvSpPr>
        <p:spPr>
          <a:xfrm rot="18900000">
            <a:off x="6922337" y="61547"/>
            <a:ext cx="1439398" cy="1439398"/>
          </a:xfrm>
          <a:prstGeom prst="rect">
            <a:avLst/>
          </a:prstGeom>
          <a:solidFill>
            <a:srgbClr val="F26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A06B-CFDB-4B86-A38B-2382B61397EA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5148064" y="726825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1" y="1275606"/>
            <a:ext cx="2169524" cy="2304256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7"/>
          </p:nvPr>
        </p:nvSpPr>
        <p:spPr>
          <a:xfrm>
            <a:off x="7081842" y="-120031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8"/>
          </p:nvPr>
        </p:nvSpPr>
        <p:spPr>
          <a:xfrm>
            <a:off x="7069596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idx="19"/>
          </p:nvPr>
        </p:nvSpPr>
        <p:spPr>
          <a:xfrm>
            <a:off x="3226532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8900000">
            <a:off x="6476580" y="481077"/>
            <a:ext cx="673246" cy="45719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544381"/>
            <a:ext cx="2772308" cy="101410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C0A6-26FC-4C6C-BC8C-69760912FB24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4588063" y="0"/>
            <a:ext cx="2252189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0" y="2666497"/>
            <a:ext cx="2700299" cy="920638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idx="16"/>
          </p:nvPr>
        </p:nvSpPr>
        <p:spPr>
          <a:xfrm>
            <a:off x="4588063" y="2643758"/>
            <a:ext cx="4555937" cy="24997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idx="17"/>
          </p:nvPr>
        </p:nvSpPr>
        <p:spPr>
          <a:xfrm>
            <a:off x="6912768" y="0"/>
            <a:ext cx="2231232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37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C57F-92A9-472B-88B9-AEB59DD80E27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B26-30B4-4EE7-B25A-597A156C8368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0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03498"/>
            <a:ext cx="2627509" cy="154817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1923678"/>
            <a:ext cx="2627509" cy="26709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4CC1-A8EA-4A67-8857-B875F9F15488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4588063" y="303497"/>
            <a:ext cx="4232409" cy="4298511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143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478843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9652" y="87474"/>
            <a:ext cx="7596844" cy="327636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3975906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85FE-7502-42DD-9C99-22230E224817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9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bg>
      <p:bgPr>
        <a:gradFill>
          <a:gsLst>
            <a:gs pos="0">
              <a:srgbClr val="0072DF"/>
            </a:gs>
            <a:gs pos="100000">
              <a:srgbClr val="003E8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93D-F9B5-4A7A-8567-1C61FE40F3F3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41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4CB-239E-4355-B891-05A612BCD219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33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58B5-A929-41AC-A76E-99C5FDB10AF3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406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4E2A-D822-4A4F-B6DA-5E97CDAA9F2A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1233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463" y="303497"/>
            <a:ext cx="7110566" cy="8280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463" y="1311610"/>
            <a:ext cx="7110566" cy="33123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ABC-F446-4C32-B396-3B4504EBC8E6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098A-50EF-40CD-BDCD-3791B8F42B0D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51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2031690"/>
            <a:ext cx="7110566" cy="2520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463" y="402492"/>
            <a:ext cx="7110566" cy="1377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B75B-3AFA-49E9-B7A9-2DE2C139D566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923678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8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1347613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4501-F38F-4042-9EA1-D7379B80EFB2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5306615" y="1354999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035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712879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311610"/>
            <a:ext cx="71287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74737" y="4803998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A5BB6B-C98F-474E-9E24-4E0F1BBFF726}" type="datetime1">
              <a:rPr lang="ru-RU" smtClean="0"/>
              <a:pPr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2463" y="4803998"/>
            <a:ext cx="2895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0981" y="4803998"/>
            <a:ext cx="43204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31AC4C0-C0A6-4B97-BFEC-E7A1BCAE85B9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rcRect/>
          <a:stretch/>
        </p:blipFill>
        <p:spPr>
          <a:xfrm>
            <a:off x="0" y="19651"/>
            <a:ext cx="1352549" cy="512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67" r:id="rId4"/>
    <p:sldLayoutId id="2147483668" r:id="rId5"/>
    <p:sldLayoutId id="2147483649" r:id="rId6"/>
    <p:sldLayoutId id="2147483650" r:id="rId7"/>
    <p:sldLayoutId id="2147483651" r:id="rId8"/>
    <p:sldLayoutId id="2147483652" r:id="rId9"/>
    <p:sldLayoutId id="2147483661" r:id="rId10"/>
    <p:sldLayoutId id="2147483662" r:id="rId11"/>
    <p:sldLayoutId id="2147483663" r:id="rId12"/>
    <p:sldLayoutId id="2147483664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03E8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3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g" Type="http://schemas.openxmlformats.org/officeDocument/2006/relationships/image"/><Relationship Id="rId1" Target="../slideLayouts/slideLayout10.xml" Type="http://schemas.openxmlformats.org/officeDocument/2006/relationships/slideLayout"/><Relationship Id="rId4" Target="../media/image6.pn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 ?><Relationships xmlns="http://schemas.openxmlformats.org/package/2006/relationships"><Relationship Id="rId8" Target="../media/image17.jpg" Type="http://schemas.openxmlformats.org/officeDocument/2006/relationships/image"/><Relationship Id="rId3" Target="../media/image12.jpg" Type="http://schemas.openxmlformats.org/officeDocument/2006/relationships/image"/><Relationship Id="rId7" Target="../media/image16.jpg" Type="http://schemas.openxmlformats.org/officeDocument/2006/relationships/image"/><Relationship Id="rId2" Target="../media/image11.jpg" Type="http://schemas.openxmlformats.org/officeDocument/2006/relationships/image"/><Relationship Id="rId1" Target="../slideLayouts/slideLayout19.xml" Type="http://schemas.openxmlformats.org/officeDocument/2006/relationships/slideLayout"/><Relationship Id="rId6" Target="../media/image15.jpg" Type="http://schemas.openxmlformats.org/officeDocument/2006/relationships/image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Relationship Id="rId9" Type="http://schemas.openxmlformats.org/officeDocument/2006/relationships/image" Target="../media/image2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7" Type="http://schemas.openxmlformats.org/officeDocument/2006/relationships/image" Target="../media/image31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«Он баснями себя прославил!»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5"/>
          </p:nvPr>
        </p:nvSpPr>
        <p:spPr>
          <a:xfrm>
            <a:off x="4932041" y="2715766"/>
            <a:ext cx="3892522" cy="1980219"/>
          </a:xfrm>
        </p:spPr>
        <p:txBody>
          <a:bodyPr>
            <a:normAutofit/>
          </a:bodyPr>
          <a:lstStyle/>
          <a:p>
            <a:r>
              <a:rPr lang="ru-RU" dirty="0" smtClean="0"/>
              <a:t>Докладчик: Кондрашова Галина </a:t>
            </a:r>
            <a:r>
              <a:rPr lang="ru-RU" dirty="0" err="1" smtClean="0"/>
              <a:t>Шахобидиновна</a:t>
            </a:r>
            <a:r>
              <a:rPr lang="ru-RU" dirty="0"/>
              <a:t/>
            </a:r>
            <a:br>
              <a:rPr lang="ru-RU" dirty="0"/>
            </a:br>
            <a:r>
              <a:rPr lang="ru-RU" sz="1000" i="1" dirty="0" smtClean="0"/>
              <a:t>должность: воспитатель</a:t>
            </a:r>
          </a:p>
          <a:p>
            <a:pPr lvl="0"/>
            <a:r>
              <a:rPr lang="ru-RU" dirty="0" smtClean="0">
                <a:solidFill>
                  <a:prstClr val="white"/>
                </a:solidFill>
              </a:rPr>
              <a:t>Докладчик: </a:t>
            </a:r>
            <a:r>
              <a:rPr lang="ru-RU" dirty="0" err="1" smtClean="0">
                <a:solidFill>
                  <a:prstClr val="white"/>
                </a:solidFill>
              </a:rPr>
              <a:t>Куличкина</a:t>
            </a:r>
            <a:r>
              <a:rPr lang="ru-RU" dirty="0" smtClean="0">
                <a:solidFill>
                  <a:prstClr val="white"/>
                </a:solidFill>
              </a:rPr>
              <a:t> Ксения Сергеевна</a:t>
            </a:r>
            <a:r>
              <a:rPr lang="ru-RU" dirty="0">
                <a:solidFill>
                  <a:prstClr val="white"/>
                </a:solidFill>
              </a:rPr>
              <a:t/>
            </a:r>
            <a:br>
              <a:rPr lang="ru-RU" dirty="0">
                <a:solidFill>
                  <a:prstClr val="white"/>
                </a:solidFill>
              </a:rPr>
            </a:br>
            <a:r>
              <a:rPr lang="ru-RU" sz="1000" i="1" dirty="0" smtClean="0">
                <a:solidFill>
                  <a:prstClr val="white"/>
                </a:solidFill>
              </a:rPr>
              <a:t>должность: воспитатель</a:t>
            </a:r>
            <a:endParaRPr lang="ru-RU" sz="1000" i="1" dirty="0">
              <a:solidFill>
                <a:prstClr val="white"/>
              </a:solidFill>
            </a:endParaRPr>
          </a:p>
          <a:p>
            <a:endParaRPr lang="ru-RU" sz="1000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755392F-B4A1-464F-9E68-495EC6C8625F}"/>
              </a:ext>
            </a:extLst>
          </p:cNvPr>
          <p:cNvPicPr>
            <a:picLocks noGrp="1" noChangeAspect="1"/>
          </p:cNvPicPr>
          <p:nvPr>
            <p:ph type="pic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740" y="951735"/>
            <a:ext cx="3219260" cy="3240029"/>
          </a:xfrm>
          <a:effectLst>
            <a:glow rad="228600">
              <a:schemeClr val="accent1">
                <a:lumMod val="50000"/>
                <a:alpha val="40000"/>
              </a:schemeClr>
            </a:glo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7997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Методический комментарий к разработке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79A4AE57-A108-41B3-A236-E1B8BAD5E19F}"/>
              </a:ext>
            </a:extLst>
          </p:cNvPr>
          <p:cNvSpPr txBox="1">
            <a:spLocks/>
          </p:cNvSpPr>
          <p:nvPr/>
        </p:nvSpPr>
        <p:spPr>
          <a:xfrm>
            <a:off x="1692463" y="1354999"/>
            <a:ext cx="6983993" cy="32470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Особенности адресата дидактических материалов. </a:t>
            </a:r>
            <a:r>
              <a:rPr lang="ru-RU" sz="1400" dirty="0"/>
              <a:t>Данный вид методической разработки рассчитан на детей старшего дошкольного возраста и их родителей</a:t>
            </a:r>
            <a:r>
              <a:rPr lang="ru-RU" sz="1400" dirty="0" smtClean="0"/>
              <a:t>.</a:t>
            </a:r>
            <a:endParaRPr lang="en-US" sz="1400" smtClean="0"/>
          </a:p>
          <a:p>
            <a:endParaRPr lang="ru-RU" sz="1400" dirty="0"/>
          </a:p>
          <a:p>
            <a:r>
              <a:rPr lang="ru-RU" sz="1400" b="1" dirty="0"/>
              <a:t>Цель семейного досуга: </a:t>
            </a:r>
            <a:r>
              <a:rPr lang="ru-RU" sz="1400" dirty="0"/>
              <a:t>формирование нравственных качеств личности дошкольника на примере героев басен </a:t>
            </a:r>
            <a:r>
              <a:rPr lang="ru-RU" sz="1400" dirty="0" err="1"/>
              <a:t>И.А.Крылова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endParaRPr lang="ru-RU" sz="1400" dirty="0"/>
          </a:p>
          <a:p>
            <a:r>
              <a:rPr lang="ru-RU" sz="1400" b="1" dirty="0"/>
              <a:t>Связь содержания семейного досуга с образовательной и воспитательной деятельностью образовательной организации. </a:t>
            </a:r>
            <a:r>
              <a:rPr lang="ru-RU" sz="1400" dirty="0"/>
              <a:t>Семейный досуг «Он баснями себя прославил!» был разработан в рамках реализации педагогического проекта «Нравственное воспитание дошкольников посредством знакомства с творчеством И.А. Крылова</a:t>
            </a:r>
            <a:r>
              <a:rPr lang="ru-RU" sz="1400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40036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 smtClean="0"/>
              <a:t>Дидактический материал</a:t>
            </a:r>
            <a:endParaRPr dirty="0" lang="ru-RU"/>
          </a:p>
        </p:txBody>
      </p:sp>
      <p:sp>
        <p:nvSpPr>
          <p:cNvPr id="3" name="Объект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id="12" name="Объект 11"/>
          <p:cNvSpPr>
            <a:spLocks noGrp="1"/>
          </p:cNvSpPr>
          <p:nvPr>
            <p:ph idx="15" sz="half"/>
          </p:nvPr>
        </p:nvSpPr>
        <p:spPr>
          <a:xfrm>
            <a:off x="5205537" y="3287136"/>
            <a:ext cx="3833295" cy="1296144"/>
          </a:xfrm>
        </p:spPr>
        <p:txBody>
          <a:bodyPr>
            <a:normAutofit/>
          </a:bodyPr>
          <a:lstStyle/>
          <a:p>
            <a:r>
              <a:rPr dirty="0" lang="ru-RU"/>
              <a:t>Карта Летнего сада с выделенными маршрутными точками.</a:t>
            </a:r>
          </a:p>
          <a:p>
            <a:endParaRPr dirty="0" lang="ru-RU"/>
          </a:p>
        </p:txBody>
      </p:sp>
      <p:sp>
        <p:nvSpPr>
          <p:cNvPr id="4" name="Номер слайда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 noGrp="1"/>
          </p:cNvPicPr>
          <p:nvPr>
            <p:ph idx="14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883" y="951571"/>
            <a:ext cx="3922678" cy="2206506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1" name="Рисунок 10"/>
          <p:cNvPicPr>
            <a:picLocks noChangeAspect="1" noGrp="1"/>
          </p:cNvPicPr>
          <p:nvPr>
            <p:ph idx="16" type="pic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" r="-8"/>
          <a:stretch/>
        </p:blipFill>
        <p:spPr>
          <a:xfrm>
            <a:off x="1746518" y="959998"/>
            <a:ext cx="2333059" cy="1512168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1121" y="2472166"/>
            <a:ext cx="3744416" cy="240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21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400"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43" y="231490"/>
            <a:ext cx="3235498" cy="2035147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1" y="159482"/>
            <a:ext cx="3388636" cy="22628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675" y="2636857"/>
            <a:ext cx="3374385" cy="233368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081" y="2636857"/>
            <a:ext cx="3388636" cy="229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7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dirty="0" lang="ru-RU" sz="120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6" name="Рисунок 5"/>
          <p:cNvPicPr>
            <a:picLocks noChangeAspect="1" noGrp="1"/>
          </p:cNvPicPr>
          <p:nvPr>
            <p:ph idx="1" type="pic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3" r="10"/>
          <a:stretch/>
        </p:blipFill>
        <p:spPr>
          <a:xfrm>
            <a:off x="1442899" y="175420"/>
            <a:ext cx="2174077" cy="1244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9" r="17"/>
          <a:stretch/>
        </p:blipFill>
        <p:spPr>
          <a:xfrm>
            <a:off x="2174656" y="1213976"/>
            <a:ext cx="2368082" cy="1838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r="49"/>
          <a:stretch/>
        </p:blipFill>
        <p:spPr>
          <a:xfrm>
            <a:off x="3999633" y="310243"/>
            <a:ext cx="2329179" cy="1588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" r="-59"/>
          <a:stretch/>
        </p:blipFill>
        <p:spPr>
          <a:xfrm>
            <a:off x="7040421" y="2449662"/>
            <a:ext cx="1914759" cy="2340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064" y="3033854"/>
            <a:ext cx="3097789" cy="1740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808" y="2250178"/>
            <a:ext cx="2059658" cy="2571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60863" y="-256652"/>
            <a:ext cx="1992296" cy="2656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61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400"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3" name="Рисунок 12"/>
          <p:cNvPicPr>
            <a:picLocks noChangeAspect="1" noGrp="1"/>
          </p:cNvPicPr>
          <p:nvPr>
            <p:ph idx="1" type="pic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" r="-19"/>
          <a:stretch/>
        </p:blipFill>
        <p:spPr>
          <a:xfrm>
            <a:off x="1598894" y="105631"/>
            <a:ext cx="1836204" cy="1511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" r="2"/>
          <a:stretch/>
        </p:blipFill>
        <p:spPr>
          <a:xfrm rot="5400000">
            <a:off x="3348545" y="251228"/>
            <a:ext cx="2604898" cy="2319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" r="2"/>
          <a:stretch/>
        </p:blipFill>
        <p:spPr>
          <a:xfrm rot="5400000">
            <a:off x="5693677" y="306742"/>
            <a:ext cx="1332669" cy="1003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226" y="2692338"/>
            <a:ext cx="1533565" cy="2044753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736" y="1797878"/>
            <a:ext cx="2254590" cy="3006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11" y="105631"/>
            <a:ext cx="2198314" cy="4885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0" r="-2314" t="-4613"/>
          <a:stretch/>
        </p:blipFill>
        <p:spPr>
          <a:xfrm>
            <a:off x="4949894" y="2661348"/>
            <a:ext cx="2924378" cy="197164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900" y="1242163"/>
            <a:ext cx="1232627" cy="1643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5652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400"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749" y="43842"/>
            <a:ext cx="1180902" cy="2427410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sp>
        <p:nvSpPr>
          <p:cNvPr id="5" name="Номер слайда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2" y="35829"/>
            <a:ext cx="1224407" cy="2516837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894" y="36451"/>
            <a:ext cx="1216557" cy="2500699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866" y="35829"/>
            <a:ext cx="1184801" cy="2435423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" r="-7"/>
          <a:stretch/>
        </p:blipFill>
        <p:spPr>
          <a:xfrm>
            <a:off x="2178708" y="2583971"/>
            <a:ext cx="1219808" cy="2406649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4383" y="2441190"/>
            <a:ext cx="4578493" cy="2578832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309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400"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МОФ201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2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Props1.xml><?xml version="1.0" encoding="utf-8"?>
<ds:datastoreItem xmlns:ds="http://schemas.openxmlformats.org/officeDocument/2006/customXml" ds:itemID="{5F449AF6-F624-45D8-A2A5-00D02B541F72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AF39C9F-930B-4A50-9738-9CC92B4C5057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14594</TotalTime>
  <Words>105</Words>
  <Application>Microsoft Office PowerPoint</Application>
  <PresentationFormat>Экран (16:9)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«Он баснями себя прославил!»</vt:lpstr>
      <vt:lpstr>Методический комментарий к разработке</vt:lpstr>
      <vt:lpstr>Дидактический материал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Галина Кондрашова</cp:lastModifiedBy>
  <cp:revision>336</cp:revision>
  <cp:lastPrinted>2017-03-30T08:39:18Z</cp:lastPrinted>
  <dcterms:created xsi:type="dcterms:W3CDTF">2017-03-23T13:26:11Z</dcterms:created>
  <dcterms:modified xsi:type="dcterms:W3CDTF">2022-03-23T04:49:25Z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884825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  <property fmtid="{D5CDD505-2E9C-101B-9397-08002B2CF9AE}" name="Tfs.IsStoryboard" pid="5">
    <vt:bool>true</vt:bool>
  </property>
</Properties>
</file>